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91" r:id="rId4"/>
    <p:sldId id="294" r:id="rId5"/>
    <p:sldId id="292" r:id="rId6"/>
    <p:sldId id="295" r:id="rId7"/>
    <p:sldId id="296" r:id="rId8"/>
    <p:sldId id="303" r:id="rId9"/>
    <p:sldId id="302" r:id="rId10"/>
    <p:sldId id="300" r:id="rId11"/>
    <p:sldId id="301" r:id="rId12"/>
    <p:sldId id="306" r:id="rId13"/>
    <p:sldId id="308" r:id="rId14"/>
    <p:sldId id="307" r:id="rId15"/>
    <p:sldId id="305" r:id="rId16"/>
    <p:sldId id="309" r:id="rId17"/>
    <p:sldId id="298" r:id="rId18"/>
    <p:sldId id="310" r:id="rId19"/>
    <p:sldId id="311" r:id="rId20"/>
    <p:sldId id="313" r:id="rId21"/>
    <p:sldId id="312" r:id="rId22"/>
    <p:sldId id="314" r:id="rId23"/>
    <p:sldId id="319" r:id="rId24"/>
    <p:sldId id="318" r:id="rId25"/>
    <p:sldId id="315" r:id="rId26"/>
    <p:sldId id="31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5D68D4-8FAA-4A3A-85CD-36545C1A5C9E}" v="524" dt="2017-04-27T20:51:51.723"/>
    <p1510:client id="{E607688F-DCAF-49DD-AF56-1865347F4C50}" v="9" dt="2017-04-27T20:45:41.4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224" autoAdjust="0"/>
  </p:normalViewPr>
  <p:slideViewPr>
    <p:cSldViewPr snapToGrid="0">
      <p:cViewPr varScale="1">
        <p:scale>
          <a:sx n="55" d="100"/>
          <a:sy n="55"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8E0E8-6193-4275-9DE2-0A399B8C0338}" type="datetimeFigureOut">
              <a:rPr lang="en-US"/>
              <a:t>28-Apr-17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3C68C-78A7-4A6B-AC26-E8F0211DDF93}"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 + RYAN</a:t>
            </a:r>
          </a:p>
        </p:txBody>
      </p:sp>
      <p:sp>
        <p:nvSpPr>
          <p:cNvPr id="4" name="Slide Number Placeholder 3"/>
          <p:cNvSpPr>
            <a:spLocks noGrp="1"/>
          </p:cNvSpPr>
          <p:nvPr>
            <p:ph type="sldNum" sz="quarter" idx="10"/>
          </p:nvPr>
        </p:nvSpPr>
        <p:spPr/>
        <p:txBody>
          <a:bodyPr/>
          <a:lstStyle/>
          <a:p>
            <a:fld id="{AA23C68C-78A7-4A6B-AC26-E8F0211DDF93}" type="slidenum">
              <a:rPr lang="en-US" smtClean="0"/>
              <a:t>1</a:t>
            </a:fld>
            <a:endParaRPr lang="en-US"/>
          </a:p>
        </p:txBody>
      </p:sp>
    </p:spTree>
    <p:extLst>
      <p:ext uri="{BB962C8B-B14F-4D97-AF65-F5344CB8AC3E}">
        <p14:creationId xmlns:p14="http://schemas.microsoft.com/office/powerpoint/2010/main" val="339865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Interoperability: Standard protocol to allow apps to communicate without knowledge of implementation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Allows Apps to reason about the data or streams it will receive in a message</a:t>
            </a:r>
          </a:p>
          <a:p>
            <a:r>
              <a:rPr lang="en-US" dirty="0"/>
              <a:t>* FILE, SWITCH</a:t>
            </a:r>
          </a:p>
        </p:txBody>
      </p:sp>
      <p:sp>
        <p:nvSpPr>
          <p:cNvPr id="4" name="Slide Number Placeholder 3"/>
          <p:cNvSpPr>
            <a:spLocks noGrp="1"/>
          </p:cNvSpPr>
          <p:nvPr>
            <p:ph type="sldNum" sz="quarter" idx="10"/>
          </p:nvPr>
        </p:nvSpPr>
        <p:spPr/>
        <p:txBody>
          <a:bodyPr/>
          <a:lstStyle/>
          <a:p>
            <a:fld id="{AA23C68C-78A7-4A6B-AC26-E8F0211DDF93}" type="slidenum">
              <a:rPr lang="en-US" smtClean="0"/>
              <a:t>10</a:t>
            </a:fld>
            <a:endParaRPr lang="en-US"/>
          </a:p>
        </p:txBody>
      </p:sp>
    </p:spTree>
    <p:extLst>
      <p:ext uri="{BB962C8B-B14F-4D97-AF65-F5344CB8AC3E}">
        <p14:creationId xmlns:p14="http://schemas.microsoft.com/office/powerpoint/2010/main" val="3113119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t>
            </a:r>
          </a:p>
          <a:p>
            <a:r>
              <a:rPr lang="en-US" dirty="0"/>
              <a:t>* routing information is only processed on a request. This processing sets up a path for the data to return. Once a request has been received, the response follows this path back to the requestor. </a:t>
            </a:r>
          </a:p>
        </p:txBody>
      </p:sp>
      <p:sp>
        <p:nvSpPr>
          <p:cNvPr id="4" name="Slide Number Placeholder 3"/>
          <p:cNvSpPr>
            <a:spLocks noGrp="1"/>
          </p:cNvSpPr>
          <p:nvPr>
            <p:ph type="sldNum" sz="quarter" idx="10"/>
          </p:nvPr>
        </p:nvSpPr>
        <p:spPr/>
        <p:txBody>
          <a:bodyPr/>
          <a:lstStyle/>
          <a:p>
            <a:fld id="{AA23C68C-78A7-4A6B-AC26-E8F0211DDF93}" type="slidenum">
              <a:rPr lang="en-US" smtClean="0"/>
              <a:t>11</a:t>
            </a:fld>
            <a:endParaRPr lang="en-US"/>
          </a:p>
        </p:txBody>
      </p:sp>
    </p:spTree>
    <p:extLst>
      <p:ext uri="{BB962C8B-B14F-4D97-AF65-F5344CB8AC3E}">
        <p14:creationId xmlns:p14="http://schemas.microsoft.com/office/powerpoint/2010/main" val="3950708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NAT</a:t>
            </a:r>
          </a:p>
        </p:txBody>
      </p:sp>
      <p:sp>
        <p:nvSpPr>
          <p:cNvPr id="4" name="Slide Number Placeholder 3"/>
          <p:cNvSpPr>
            <a:spLocks noGrp="1"/>
          </p:cNvSpPr>
          <p:nvPr>
            <p:ph type="sldNum" sz="quarter" idx="10"/>
          </p:nvPr>
        </p:nvSpPr>
        <p:spPr/>
        <p:txBody>
          <a:bodyPr/>
          <a:lstStyle/>
          <a:p>
            <a:fld id="{AA23C68C-78A7-4A6B-AC26-E8F0211DDF93}" type="slidenum">
              <a:rPr lang="en-US" smtClean="0"/>
              <a:t>12</a:t>
            </a:fld>
            <a:endParaRPr lang="en-US"/>
          </a:p>
        </p:txBody>
      </p:sp>
    </p:spTree>
    <p:extLst>
      <p:ext uri="{BB962C8B-B14F-4D97-AF65-F5344CB8AC3E}">
        <p14:creationId xmlns:p14="http://schemas.microsoft.com/office/powerpoint/2010/main" val="18089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RYAN</a:t>
            </a:r>
          </a:p>
          <a:p>
            <a:r>
              <a:rPr lang="en-US" sz="1200" b="0" kern="1200" dirty="0">
                <a:solidFill>
                  <a:schemeClr val="tx1"/>
                </a:solidFill>
                <a:effectLst/>
                <a:latin typeface="+mn-lt"/>
                <a:ea typeface="+mn-ea"/>
                <a:cs typeface="+mn-cs"/>
              </a:rPr>
              <a:t>Inbound + Outbound Messages</a:t>
            </a:r>
          </a:p>
          <a:p>
            <a:r>
              <a:rPr lang="en-US" sz="1200" b="0" kern="1200" dirty="0">
                <a:solidFill>
                  <a:schemeClr val="tx1"/>
                </a:solidFill>
                <a:effectLst/>
                <a:latin typeface="+mn-lt"/>
                <a:ea typeface="+mn-ea"/>
                <a:cs typeface="+mn-cs"/>
              </a:rPr>
              <a:t>Inbound – from System</a:t>
            </a:r>
          </a:p>
          <a:p>
            <a:r>
              <a:rPr lang="en-US" sz="1200" b="0" kern="1200" dirty="0">
                <a:solidFill>
                  <a:schemeClr val="tx1"/>
                </a:solidFill>
                <a:effectLst/>
                <a:latin typeface="+mn-lt"/>
                <a:ea typeface="+mn-ea"/>
                <a:cs typeface="+mn-cs"/>
              </a:rPr>
              <a:t>App Router – IPC</a:t>
            </a:r>
          </a:p>
          <a:p>
            <a:r>
              <a:rPr lang="en-US" sz="1200" b="0" kern="1200" dirty="0">
                <a:solidFill>
                  <a:schemeClr val="tx1"/>
                </a:solidFill>
                <a:effectLst/>
                <a:latin typeface="+mn-lt"/>
                <a:ea typeface="+mn-ea"/>
                <a:cs typeface="+mn-cs"/>
              </a:rPr>
              <a:t>Outbound – from apps</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23C68C-78A7-4A6B-AC26-E8F0211DDF93}" type="slidenum">
              <a:rPr lang="en-US" smtClean="0"/>
              <a:t>13</a:t>
            </a:fld>
            <a:endParaRPr lang="en-US"/>
          </a:p>
        </p:txBody>
      </p:sp>
    </p:spTree>
    <p:extLst>
      <p:ext uri="{BB962C8B-B14F-4D97-AF65-F5344CB8AC3E}">
        <p14:creationId xmlns:p14="http://schemas.microsoft.com/office/powerpoint/2010/main" val="1320460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RYAN</a:t>
            </a:r>
          </a:p>
          <a:p>
            <a:r>
              <a:rPr lang="en-US" sz="1200" b="1" kern="1200" dirty="0">
                <a:solidFill>
                  <a:schemeClr val="tx1"/>
                </a:solidFill>
                <a:effectLst/>
                <a:latin typeface="+mn-lt"/>
                <a:ea typeface="+mn-ea"/>
                <a:cs typeface="+mn-cs"/>
              </a:rPr>
              <a:t>State:</a:t>
            </a:r>
          </a:p>
          <a:p>
            <a:r>
              <a:rPr lang="en-US" sz="1200" b="0" kern="1200" dirty="0">
                <a:solidFill>
                  <a:schemeClr val="tx1"/>
                </a:solidFill>
                <a:effectLst/>
                <a:latin typeface="+mn-lt"/>
                <a:ea typeface="+mn-ea"/>
                <a:cs typeface="+mn-cs"/>
              </a:rPr>
              <a:t>Accessible to modules inside Atom</a:t>
            </a:r>
          </a:p>
          <a:p>
            <a:r>
              <a:rPr lang="en-US" sz="1200" b="0" kern="1200" dirty="0">
                <a:solidFill>
                  <a:schemeClr val="tx1"/>
                </a:solidFill>
                <a:effectLst/>
                <a:latin typeface="+mn-lt"/>
                <a:ea typeface="+mn-ea"/>
                <a:cs typeface="+mn-cs"/>
              </a:rPr>
              <a:t>Handler – Messages from Applications, Atoms, or the Network Layer</a:t>
            </a:r>
          </a:p>
          <a:p>
            <a:r>
              <a:rPr lang="en-US" sz="1200" b="1" kern="1200" dirty="0">
                <a:solidFill>
                  <a:schemeClr val="tx1"/>
                </a:solidFill>
                <a:effectLst/>
                <a:latin typeface="+mn-lt"/>
                <a:ea typeface="+mn-ea"/>
                <a:cs typeface="+mn-cs"/>
              </a:rPr>
              <a:t>App Manager: </a:t>
            </a:r>
          </a:p>
          <a:p>
            <a:r>
              <a:rPr lang="en-US" sz="1200" kern="1200" dirty="0">
                <a:solidFill>
                  <a:schemeClr val="tx1"/>
                </a:solidFill>
                <a:effectLst/>
                <a:latin typeface="+mn-lt"/>
                <a:ea typeface="+mn-ea"/>
                <a:cs typeface="+mn-cs"/>
              </a:rPr>
              <a:t>Manages lifecycle of Applications</a:t>
            </a:r>
          </a:p>
          <a:p>
            <a:r>
              <a:rPr lang="en-US" sz="1200" kern="1200" dirty="0">
                <a:solidFill>
                  <a:schemeClr val="tx1"/>
                </a:solidFill>
                <a:effectLst/>
                <a:latin typeface="+mn-lt"/>
                <a:ea typeface="+mn-ea"/>
                <a:cs typeface="+mn-cs"/>
              </a:rPr>
              <a:t>install, uninstall - permissions</a:t>
            </a:r>
          </a:p>
          <a:p>
            <a:r>
              <a:rPr lang="en-US" sz="1200" kern="1200" dirty="0">
                <a:solidFill>
                  <a:schemeClr val="tx1"/>
                </a:solidFill>
                <a:effectLst/>
                <a:latin typeface="+mn-lt"/>
                <a:ea typeface="+mn-ea"/>
                <a:cs typeface="+mn-cs"/>
              </a:rPr>
              <a:t>start, stop – app discovery</a:t>
            </a:r>
          </a:p>
          <a:p>
            <a:r>
              <a:rPr lang="en-US" sz="1200" kern="1200" dirty="0">
                <a:solidFill>
                  <a:schemeClr val="tx1"/>
                </a:solidFill>
                <a:effectLst/>
                <a:latin typeface="+mn-lt"/>
                <a:ea typeface="+mn-ea"/>
                <a:cs typeface="+mn-cs"/>
              </a:rPr>
              <a:t>By managing the lifecycle in the atom, applications become unable to modify the lifecycle of other applications. This creates isolation and better security. </a:t>
            </a:r>
          </a:p>
          <a:p>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14</a:t>
            </a:fld>
            <a:endParaRPr lang="en-US"/>
          </a:p>
        </p:txBody>
      </p:sp>
    </p:spTree>
    <p:extLst>
      <p:ext uri="{BB962C8B-B14F-4D97-AF65-F5344CB8AC3E}">
        <p14:creationId xmlns:p14="http://schemas.microsoft.com/office/powerpoint/2010/main" val="61845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RYAN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At Startup we know what Atoms are in the System.  An atom only knows what Applications are installed or should run on itself.</a:t>
            </a:r>
          </a:p>
          <a:p>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15</a:t>
            </a:fld>
            <a:endParaRPr lang="en-US"/>
          </a:p>
        </p:txBody>
      </p:sp>
    </p:spTree>
    <p:extLst>
      <p:ext uri="{BB962C8B-B14F-4D97-AF65-F5344CB8AC3E}">
        <p14:creationId xmlns:p14="http://schemas.microsoft.com/office/powerpoint/2010/main" val="3359385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a:t>
            </a:r>
          </a:p>
          <a:p>
            <a:r>
              <a:rPr lang="en-US" b="1" dirty="0"/>
              <a:t>Module</a:t>
            </a:r>
            <a:r>
              <a:rPr lang="en-US" b="1" baseline="0" dirty="0"/>
              <a:t> Testing</a:t>
            </a:r>
          </a:p>
          <a:p>
            <a:pPr marL="171450" indent="-171450">
              <a:buFont typeface="Arial" panose="020B0604020202020204" pitchFamily="34" charset="0"/>
              <a:buChar char="•"/>
            </a:pPr>
            <a:r>
              <a:rPr lang="en-US" baseline="0" dirty="0"/>
              <a:t>Success – State, Network, Permissions, Message, Crypto</a:t>
            </a:r>
          </a:p>
          <a:p>
            <a:pPr marL="171450" indent="-171450">
              <a:buFont typeface="Arial" panose="020B0604020202020204" pitchFamily="34" charset="0"/>
              <a:buChar char="•"/>
            </a:pPr>
            <a:r>
              <a:rPr lang="en-US" baseline="0" dirty="0"/>
              <a:t>Rust</a:t>
            </a:r>
          </a:p>
          <a:p>
            <a:pPr marL="628650" lvl="1" indent="-171450">
              <a:buFont typeface="Arial" panose="020B0604020202020204" pitchFamily="34" charset="0"/>
              <a:buChar char="•"/>
            </a:pPr>
            <a:r>
              <a:rPr lang="en-US" baseline="0" dirty="0"/>
              <a:t>Limitations – Didn’t have a good way to mock functionality</a:t>
            </a:r>
          </a:p>
          <a:p>
            <a:pPr marL="628650" lvl="1" indent="-171450">
              <a:buFont typeface="Arial" panose="020B0604020202020204" pitchFamily="34" charset="0"/>
              <a:buChar char="•"/>
            </a:pPr>
            <a:r>
              <a:rPr lang="en-US" baseline="0" dirty="0"/>
              <a:t>Advantages – Rust Compiler Integration Testing</a:t>
            </a:r>
          </a:p>
          <a:p>
            <a:pPr marL="0" lvl="0" indent="0">
              <a:buFont typeface="Arial" panose="020B0604020202020204" pitchFamily="34" charset="0"/>
              <a:buNone/>
            </a:pPr>
            <a:r>
              <a:rPr lang="en-US" b="1" baseline="0" dirty="0"/>
              <a:t>Integration Testing</a:t>
            </a:r>
          </a:p>
          <a:p>
            <a:pPr marL="171450" lvl="0" indent="-171450">
              <a:buFont typeface="Arial" panose="020B0604020202020204" pitchFamily="34" charset="0"/>
              <a:buChar char="•"/>
            </a:pPr>
            <a:r>
              <a:rPr lang="en-US" baseline="0" dirty="0"/>
              <a:t>Logging</a:t>
            </a:r>
          </a:p>
          <a:p>
            <a:pPr marL="171450" lvl="0" indent="-171450">
              <a:buFont typeface="Arial" panose="020B0604020202020204" pitchFamily="34" charset="0"/>
              <a:buChar char="•"/>
            </a:pPr>
            <a:r>
              <a:rPr lang="en-US" baseline="0" dirty="0"/>
              <a:t>Message Injection</a:t>
            </a:r>
          </a:p>
          <a:p>
            <a:pPr marL="0" lvl="0" indent="0">
              <a:buFont typeface="Arial" panose="020B0604020202020204" pitchFamily="34" charset="0"/>
              <a:buNone/>
            </a:pPr>
            <a:r>
              <a:rPr lang="en-US" b="1" baseline="0" dirty="0"/>
              <a:t>Field Testing</a:t>
            </a:r>
          </a:p>
          <a:p>
            <a:pPr marL="171450" lvl="0" indent="-171450">
              <a:buFont typeface="Arial" panose="020B0604020202020204" pitchFamily="34" charset="0"/>
              <a:buChar char="•"/>
            </a:pPr>
            <a:r>
              <a:rPr lang="en-US" baseline="0" dirty="0"/>
              <a:t>Running Example Applications</a:t>
            </a:r>
          </a:p>
          <a:p>
            <a:pPr marL="171450" lvl="0" indent="-171450">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A23C68C-78A7-4A6B-AC26-E8F0211DDF93}" type="slidenum">
              <a:rPr lang="en-US" smtClean="0"/>
              <a:t>16</a:t>
            </a:fld>
            <a:endParaRPr lang="en-US"/>
          </a:p>
        </p:txBody>
      </p:sp>
    </p:spTree>
    <p:extLst>
      <p:ext uri="{BB962C8B-B14F-4D97-AF65-F5344CB8AC3E}">
        <p14:creationId xmlns:p14="http://schemas.microsoft.com/office/powerpoint/2010/main" val="354906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a:t>
            </a:r>
          </a:p>
        </p:txBody>
      </p:sp>
      <p:sp>
        <p:nvSpPr>
          <p:cNvPr id="4" name="Slide Number Placeholder 3"/>
          <p:cNvSpPr>
            <a:spLocks noGrp="1"/>
          </p:cNvSpPr>
          <p:nvPr>
            <p:ph type="sldNum" sz="quarter" idx="10"/>
          </p:nvPr>
        </p:nvSpPr>
        <p:spPr/>
        <p:txBody>
          <a:bodyPr/>
          <a:lstStyle/>
          <a:p>
            <a:fld id="{AA23C68C-78A7-4A6B-AC26-E8F0211DDF93}" type="slidenum">
              <a:rPr lang="en-US" smtClean="0"/>
              <a:t>17</a:t>
            </a:fld>
            <a:endParaRPr lang="en-US"/>
          </a:p>
        </p:txBody>
      </p:sp>
    </p:spTree>
    <p:extLst>
      <p:ext uri="{BB962C8B-B14F-4D97-AF65-F5344CB8AC3E}">
        <p14:creationId xmlns:p14="http://schemas.microsoft.com/office/powerpoint/2010/main" val="1293759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ALEX</a:t>
            </a:r>
          </a:p>
          <a:p>
            <a:r>
              <a:rPr lang="en-US"/>
              <a:t>While </a:t>
            </a:r>
            <a:r>
              <a:rPr lang="en-US" err="1"/>
              <a:t>writting</a:t>
            </a:r>
            <a:r>
              <a:rPr lang="en-US"/>
              <a:t> the operational manual and developer tools we took user feedback.</a:t>
            </a:r>
          </a:p>
          <a:p>
            <a:r>
              <a:rPr lang="en-US"/>
              <a:t>The operational manual helped users understand the actions they could perform to create a system but a basic description of the </a:t>
            </a:r>
            <a:r>
              <a:rPr lang="en-US" err="1"/>
              <a:t>sytem</a:t>
            </a:r>
            <a:r>
              <a:rPr lang="en-US"/>
              <a:t> and a complete example of operation.</a:t>
            </a:r>
          </a:p>
          <a:p>
            <a:r>
              <a:rPr lang="en-US"/>
              <a:t>The Command Line tools also had some feedback. While the op manual defined the tools and their prompts, in line clarification was requested. The users also helped discover unintended uses. For example, running the bundle command before creating the atom.</a:t>
            </a:r>
          </a:p>
        </p:txBody>
      </p:sp>
      <p:sp>
        <p:nvSpPr>
          <p:cNvPr id="4" name="Slide Number Placeholder 3"/>
          <p:cNvSpPr>
            <a:spLocks noGrp="1"/>
          </p:cNvSpPr>
          <p:nvPr>
            <p:ph type="sldNum" sz="quarter" idx="10"/>
          </p:nvPr>
        </p:nvSpPr>
        <p:spPr/>
        <p:txBody>
          <a:bodyPr/>
          <a:lstStyle/>
          <a:p>
            <a:fld id="{AA23C68C-78A7-4A6B-AC26-E8F0211DDF93}" type="slidenum">
              <a:rPr lang="en-US" smtClean="0"/>
              <a:t>18</a:t>
            </a:fld>
            <a:endParaRPr lang="en-US"/>
          </a:p>
        </p:txBody>
      </p:sp>
    </p:spTree>
    <p:extLst>
      <p:ext uri="{BB962C8B-B14F-4D97-AF65-F5344CB8AC3E}">
        <p14:creationId xmlns:p14="http://schemas.microsoft.com/office/powerpoint/2010/main" val="2525693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ALEX</a:t>
            </a:r>
          </a:p>
          <a:p>
            <a:r>
              <a:rPr lang="en-US"/>
              <a:t>Application Discovery</a:t>
            </a:r>
          </a:p>
          <a:p>
            <a:r>
              <a:rPr lang="en-US"/>
              <a:t>- </a:t>
            </a:r>
            <a:r>
              <a:rPr lang="en-US" dirty="0"/>
              <a:t>Originally stored in Network </a:t>
            </a:r>
            <a:r>
              <a:rPr lang="en-US"/>
              <a:t>Layer</a:t>
            </a:r>
          </a:p>
          <a:p>
            <a:r>
              <a:rPr lang="en-US"/>
              <a:t>- Moved </a:t>
            </a:r>
            <a:r>
              <a:rPr lang="en-US" dirty="0"/>
              <a:t>to </a:t>
            </a:r>
            <a:r>
              <a:rPr lang="en-US"/>
              <a:t>Atomic Layer </a:t>
            </a:r>
            <a:r>
              <a:rPr lang="en-US" dirty="0"/>
              <a:t>due to </a:t>
            </a:r>
            <a:r>
              <a:rPr lang="en-US"/>
              <a:t>similarity to permissions</a:t>
            </a:r>
            <a:endParaRPr lang="en-US" dirty="0"/>
          </a:p>
          <a:p>
            <a:r>
              <a:rPr lang="en-US"/>
              <a:t>Naming Scheme</a:t>
            </a:r>
            <a:endParaRPr lang="en-US" dirty="0"/>
          </a:p>
          <a:p>
            <a:r>
              <a:rPr lang="en-US"/>
              <a:t>- Used chemistry </a:t>
            </a:r>
            <a:r>
              <a:rPr lang="en-US" dirty="0"/>
              <a:t>terms </a:t>
            </a:r>
            <a:r>
              <a:rPr lang="en-US"/>
              <a:t>to name system parts</a:t>
            </a:r>
          </a:p>
          <a:p>
            <a:r>
              <a:rPr lang="en-US"/>
              <a:t>- Names </a:t>
            </a:r>
            <a:r>
              <a:rPr lang="en-US" dirty="0"/>
              <a:t>made it more difficult to </a:t>
            </a:r>
            <a:r>
              <a:rPr lang="en-US" err="1"/>
              <a:t>descirbe</a:t>
            </a:r>
            <a:r>
              <a:rPr lang="en-US"/>
              <a:t> system</a:t>
            </a:r>
          </a:p>
          <a:p>
            <a:r>
              <a:rPr lang="en-US"/>
              <a:t>- Networking and </a:t>
            </a:r>
            <a:r>
              <a:rPr lang="en-US" err="1"/>
              <a:t>Applicaitons</a:t>
            </a:r>
            <a:r>
              <a:rPr lang="en-US"/>
              <a:t> are now </a:t>
            </a:r>
            <a:r>
              <a:rPr lang="en-US" dirty="0"/>
              <a:t>common terms</a:t>
            </a:r>
          </a:p>
          <a:p>
            <a:r>
              <a:rPr lang="en-US"/>
              <a:t>Feature Creep</a:t>
            </a:r>
            <a:endParaRPr lang="en-US" dirty="0"/>
          </a:p>
          <a:p>
            <a:r>
              <a:rPr lang="en-US"/>
              <a:t>- </a:t>
            </a:r>
            <a:r>
              <a:rPr lang="en-US" dirty="0"/>
              <a:t>UI </a:t>
            </a:r>
            <a:r>
              <a:rPr lang="en-US"/>
              <a:t>Server </a:t>
            </a:r>
            <a:r>
              <a:rPr lang="en-US" dirty="0"/>
              <a:t>and </a:t>
            </a:r>
            <a:r>
              <a:rPr lang="en-US" err="1"/>
              <a:t>Tird</a:t>
            </a:r>
            <a:r>
              <a:rPr lang="en-US"/>
              <a:t> </a:t>
            </a:r>
            <a:r>
              <a:rPr lang="en-US" dirty="0"/>
              <a:t>Party Applications</a:t>
            </a:r>
            <a:endParaRPr lang="en-US"/>
          </a:p>
          <a:p>
            <a:r>
              <a:rPr lang="en-US"/>
              <a:t>- Had</a:t>
            </a:r>
            <a:r>
              <a:rPr lang="en-US" dirty="0"/>
              <a:t> to </a:t>
            </a:r>
            <a:r>
              <a:rPr lang="en-US"/>
              <a:t>return </a:t>
            </a:r>
            <a:r>
              <a:rPr lang="en-US" dirty="0"/>
              <a:t>to </a:t>
            </a:r>
            <a:r>
              <a:rPr lang="en-US"/>
              <a:t>original scope</a:t>
            </a:r>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19</a:t>
            </a:fld>
            <a:endParaRPr lang="en-US"/>
          </a:p>
        </p:txBody>
      </p:sp>
    </p:spTree>
    <p:extLst>
      <p:ext uri="{BB962C8B-B14F-4D97-AF65-F5344CB8AC3E}">
        <p14:creationId xmlns:p14="http://schemas.microsoft.com/office/powerpoint/2010/main" val="66916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RYAN</a:t>
            </a:r>
          </a:p>
        </p:txBody>
      </p:sp>
      <p:sp>
        <p:nvSpPr>
          <p:cNvPr id="4" name="Slide Number Placeholder 3"/>
          <p:cNvSpPr>
            <a:spLocks noGrp="1"/>
          </p:cNvSpPr>
          <p:nvPr>
            <p:ph type="sldNum" sz="quarter" idx="10"/>
          </p:nvPr>
        </p:nvSpPr>
        <p:spPr/>
        <p:txBody>
          <a:bodyPr/>
          <a:lstStyle/>
          <a:p>
            <a:fld id="{AA23C68C-78A7-4A6B-AC26-E8F0211DDF93}" type="slidenum">
              <a:rPr lang="en-US"/>
              <a:t>2</a:t>
            </a:fld>
            <a:endParaRPr lang="en-US"/>
          </a:p>
        </p:txBody>
      </p:sp>
    </p:spTree>
    <p:extLst>
      <p:ext uri="{BB962C8B-B14F-4D97-AF65-F5344CB8AC3E}">
        <p14:creationId xmlns:p14="http://schemas.microsoft.com/office/powerpoint/2010/main" val="2472163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t>
            </a:r>
          </a:p>
        </p:txBody>
      </p:sp>
      <p:sp>
        <p:nvSpPr>
          <p:cNvPr id="4" name="Slide Number Placeholder 3"/>
          <p:cNvSpPr>
            <a:spLocks noGrp="1"/>
          </p:cNvSpPr>
          <p:nvPr>
            <p:ph type="sldNum" sz="quarter" idx="10"/>
          </p:nvPr>
        </p:nvSpPr>
        <p:spPr/>
        <p:txBody>
          <a:bodyPr/>
          <a:lstStyle/>
          <a:p>
            <a:fld id="{AA23C68C-78A7-4A6B-AC26-E8F0211DDF93}" type="slidenum">
              <a:rPr lang="en-US" smtClean="0"/>
              <a:t>20</a:t>
            </a:fld>
            <a:endParaRPr lang="en-US"/>
          </a:p>
        </p:txBody>
      </p:sp>
    </p:spTree>
    <p:extLst>
      <p:ext uri="{BB962C8B-B14F-4D97-AF65-F5344CB8AC3E}">
        <p14:creationId xmlns:p14="http://schemas.microsoft.com/office/powerpoint/2010/main" val="214462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a:t>
            </a:r>
          </a:p>
        </p:txBody>
      </p:sp>
      <p:sp>
        <p:nvSpPr>
          <p:cNvPr id="4" name="Slide Number Placeholder 3"/>
          <p:cNvSpPr>
            <a:spLocks noGrp="1"/>
          </p:cNvSpPr>
          <p:nvPr>
            <p:ph type="sldNum" sz="quarter" idx="10"/>
          </p:nvPr>
        </p:nvSpPr>
        <p:spPr/>
        <p:txBody>
          <a:bodyPr/>
          <a:lstStyle/>
          <a:p>
            <a:fld id="{AA23C68C-78A7-4A6B-AC26-E8F0211DDF93}" type="slidenum">
              <a:rPr lang="en-US" smtClean="0"/>
              <a:t>21</a:t>
            </a:fld>
            <a:endParaRPr lang="en-US"/>
          </a:p>
        </p:txBody>
      </p:sp>
    </p:spTree>
    <p:extLst>
      <p:ext uri="{BB962C8B-B14F-4D97-AF65-F5344CB8AC3E}">
        <p14:creationId xmlns:p14="http://schemas.microsoft.com/office/powerpoint/2010/main" val="194459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24</a:t>
            </a:fld>
            <a:endParaRPr lang="en-US"/>
          </a:p>
        </p:txBody>
      </p:sp>
    </p:spTree>
    <p:extLst>
      <p:ext uri="{BB962C8B-B14F-4D97-AF65-F5344CB8AC3E}">
        <p14:creationId xmlns:p14="http://schemas.microsoft.com/office/powerpoint/2010/main" val="391160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RYAN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PM is motivated by the incompatibility of most smart devices on the market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Our platform aims to handle the networking, security, and discoverability of these devices through applications extending our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end users of our platform are enthusiasts and 3</a:t>
            </a:r>
            <a:r>
              <a:rPr lang="en-US" baseline="30000" dirty="0"/>
              <a:t>rd</a:t>
            </a:r>
            <a:r>
              <a:rPr lang="en-US" dirty="0"/>
              <a:t> Party App Developers who will write applications to connect other smart devices or set up our system in their home.</a:t>
            </a:r>
          </a:p>
        </p:txBody>
      </p:sp>
      <p:sp>
        <p:nvSpPr>
          <p:cNvPr id="4" name="Slide Number Placeholder 3"/>
          <p:cNvSpPr>
            <a:spLocks noGrp="1"/>
          </p:cNvSpPr>
          <p:nvPr>
            <p:ph type="sldNum" sz="quarter" idx="10"/>
          </p:nvPr>
        </p:nvSpPr>
        <p:spPr/>
        <p:txBody>
          <a:bodyPr/>
          <a:lstStyle/>
          <a:p>
            <a:fld id="{AA23C68C-78A7-4A6B-AC26-E8F0211DDF93}" type="slidenum">
              <a:rPr lang="en-US" smtClean="0"/>
              <a:t>3</a:t>
            </a:fld>
            <a:endParaRPr lang="en-US"/>
          </a:p>
        </p:txBody>
      </p:sp>
    </p:spTree>
    <p:extLst>
      <p:ext uri="{BB962C8B-B14F-4D97-AF65-F5344CB8AC3E}">
        <p14:creationId xmlns:p14="http://schemas.microsoft.com/office/powerpoint/2010/main" val="41816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ALEX</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 system of project molecule </a:t>
            </a:r>
            <a:r>
              <a:rPr lang="en-US" sz="1200" kern="1200" err="1">
                <a:solidFill>
                  <a:schemeClr val="tx1"/>
                </a:solidFill>
                <a:effectLst/>
                <a:latin typeface="+mn-lt"/>
                <a:ea typeface="+mn-ea"/>
                <a:cs typeface="+mn-cs"/>
              </a:rPr>
              <a:t>consistes</a:t>
            </a:r>
            <a:r>
              <a:rPr lang="en-US" sz="1200" kern="1200">
                <a:solidFill>
                  <a:schemeClr val="tx1"/>
                </a:solidFill>
                <a:effectLst/>
                <a:latin typeface="+mn-lt"/>
                <a:ea typeface="+mn-ea"/>
                <a:cs typeface="+mn-cs"/>
              </a:rPr>
              <a:t> of several nodes, called Atoms. Each atom is in charge of the permissions and communication of the </a:t>
            </a:r>
            <a:r>
              <a:rPr lang="en-US" sz="1200" kern="1200" err="1">
                <a:solidFill>
                  <a:schemeClr val="tx1"/>
                </a:solidFill>
                <a:effectLst/>
                <a:latin typeface="+mn-lt"/>
                <a:ea typeface="+mn-ea"/>
                <a:cs typeface="+mn-cs"/>
              </a:rPr>
              <a:t>applicaitons</a:t>
            </a:r>
            <a:r>
              <a:rPr lang="en-US" sz="1200" kern="1200">
                <a:solidFill>
                  <a:schemeClr val="tx1"/>
                </a:solidFill>
                <a:effectLst/>
                <a:latin typeface="+mn-lt"/>
                <a:ea typeface="+mn-ea"/>
                <a:cs typeface="+mn-cs"/>
              </a:rPr>
              <a:t> they host.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rPr>
              <a:t>The applications themselves each run on a </a:t>
            </a:r>
            <a:r>
              <a:rPr lang="en-US" sz="1200" kern="1200" err="1">
                <a:solidFill>
                  <a:schemeClr val="tx1"/>
                </a:solidFill>
                <a:effectLst/>
                <a:latin typeface="+mn-lt"/>
              </a:rPr>
              <a:t>seperate</a:t>
            </a:r>
            <a:r>
              <a:rPr lang="en-US" sz="1200" kern="1200">
                <a:solidFill>
                  <a:schemeClr val="tx1"/>
                </a:solidFill>
                <a:effectLst/>
                <a:latin typeface="+mn-lt"/>
              </a:rPr>
              <a:t> process. They perform actions of </a:t>
            </a:r>
            <a:r>
              <a:rPr lang="en-US" sz="1200" kern="1200" err="1">
                <a:solidFill>
                  <a:schemeClr val="tx1"/>
                </a:solidFill>
                <a:effectLst/>
                <a:latin typeface="+mn-lt"/>
              </a:rPr>
              <a:t>conencted</a:t>
            </a:r>
            <a:r>
              <a:rPr lang="en-US" sz="1200" kern="1200">
                <a:solidFill>
                  <a:schemeClr val="tx1"/>
                </a:solidFill>
                <a:effectLst/>
                <a:latin typeface="+mn-lt"/>
              </a:rPr>
              <a:t> devices, like lightbulbs and coffee makers.</a:t>
            </a:r>
          </a:p>
        </p:txBody>
      </p:sp>
      <p:sp>
        <p:nvSpPr>
          <p:cNvPr id="4" name="Slide Number Placeholder 3"/>
          <p:cNvSpPr>
            <a:spLocks noGrp="1"/>
          </p:cNvSpPr>
          <p:nvPr>
            <p:ph type="sldNum" sz="quarter" idx="10"/>
          </p:nvPr>
        </p:nvSpPr>
        <p:spPr/>
        <p:txBody>
          <a:bodyPr/>
          <a:lstStyle/>
          <a:p>
            <a:fld id="{AA23C68C-78A7-4A6B-AC26-E8F0211DDF93}" type="slidenum">
              <a:rPr lang="en-US" smtClean="0"/>
              <a:t>4</a:t>
            </a:fld>
            <a:endParaRPr lang="en-US"/>
          </a:p>
        </p:txBody>
      </p:sp>
    </p:spTree>
    <p:extLst>
      <p:ext uri="{BB962C8B-B14F-4D97-AF65-F5344CB8AC3E}">
        <p14:creationId xmlns:p14="http://schemas.microsoft.com/office/powerpoint/2010/main" val="361180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r>
              <a:rPr lang="en-US" b="0" dirty="0"/>
              <a:t>ALEX</a:t>
            </a:r>
          </a:p>
          <a:p>
            <a:pPr marL="0" indent="0" fontAlgn="base">
              <a:buNone/>
            </a:pPr>
            <a:r>
              <a:rPr lang="en-US"/>
              <a:t>Alexa</a:t>
            </a:r>
            <a:endParaRPr lang="en-US" dirty="0"/>
          </a:p>
          <a:p>
            <a:pPr marL="0" indent="0" fontAlgn="base">
              <a:buNone/>
            </a:pPr>
            <a:r>
              <a:rPr lang="en-US"/>
              <a:t>- Made by Amazon</a:t>
            </a:r>
          </a:p>
          <a:p>
            <a:pPr marL="0" indent="0" fontAlgn="base">
              <a:buNone/>
            </a:pPr>
            <a:r>
              <a:rPr lang="en-US"/>
              <a:t>- Control Interface only</a:t>
            </a:r>
          </a:p>
          <a:p>
            <a:pPr fontAlgn="base"/>
            <a:r>
              <a:rPr lang="en-US"/>
              <a:t>- Could write an App </a:t>
            </a:r>
            <a:r>
              <a:rPr lang="en-US" dirty="0"/>
              <a:t>to </a:t>
            </a:r>
            <a:r>
              <a:rPr lang="en-US"/>
              <a:t>use </a:t>
            </a:r>
            <a:r>
              <a:rPr lang="en-US" dirty="0"/>
              <a:t>Alexa to </a:t>
            </a:r>
            <a:r>
              <a:rPr lang="en-US"/>
              <a:t>control PM</a:t>
            </a:r>
            <a:endParaRPr lang="en-US" dirty="0"/>
          </a:p>
          <a:p>
            <a:pPr marL="0" indent="0" fontAlgn="base">
              <a:buNone/>
            </a:pPr>
            <a:r>
              <a:rPr lang="en-US" err="1"/>
              <a:t>Zigbee</a:t>
            </a:r>
            <a:r>
              <a:rPr lang="en-US"/>
              <a:t> + BLE Mesh</a:t>
            </a:r>
          </a:p>
          <a:p>
            <a:pPr marL="0" indent="0" fontAlgn="base">
              <a:buNone/>
            </a:pPr>
            <a:r>
              <a:rPr lang="en-US"/>
              <a:t>- Low Level networking protocols</a:t>
            </a:r>
          </a:p>
          <a:p>
            <a:pPr fontAlgn="base"/>
            <a:r>
              <a:rPr lang="en-US"/>
              <a:t>- PM </a:t>
            </a:r>
            <a:r>
              <a:rPr lang="en-US" dirty="0"/>
              <a:t>could </a:t>
            </a:r>
            <a:r>
              <a:rPr lang="en-US"/>
              <a:t>use these as </a:t>
            </a:r>
            <a:r>
              <a:rPr lang="en-US" dirty="0"/>
              <a:t>the </a:t>
            </a:r>
            <a:r>
              <a:rPr lang="en-US" err="1"/>
              <a:t>communicaiton</a:t>
            </a:r>
          </a:p>
          <a:p>
            <a:pPr marL="0" indent="0" fontAlgn="base">
              <a:buNone/>
            </a:pPr>
            <a:r>
              <a:rPr lang="en-US"/>
              <a:t>Google Home</a:t>
            </a:r>
          </a:p>
          <a:p>
            <a:pPr marL="0" indent="0" fontAlgn="base">
              <a:buNone/>
            </a:pPr>
            <a:r>
              <a:rPr lang="en-US"/>
              <a:t>- Closed System of google products</a:t>
            </a:r>
          </a:p>
          <a:p>
            <a:r>
              <a:rPr lang="en-US"/>
              <a:t>- </a:t>
            </a:r>
            <a:r>
              <a:rPr lang="en-US" dirty="0"/>
              <a:t>PM is </a:t>
            </a:r>
            <a:r>
              <a:rPr lang="en-US" err="1"/>
              <a:t>communicty</a:t>
            </a:r>
            <a:r>
              <a:rPr lang="en-US"/>
              <a:t> </a:t>
            </a:r>
            <a:r>
              <a:rPr lang="en-US" dirty="0"/>
              <a:t>driven and open source</a:t>
            </a:r>
          </a:p>
        </p:txBody>
      </p:sp>
      <p:sp>
        <p:nvSpPr>
          <p:cNvPr id="4" name="Slide Number Placeholder 3"/>
          <p:cNvSpPr>
            <a:spLocks noGrp="1"/>
          </p:cNvSpPr>
          <p:nvPr>
            <p:ph type="sldNum" sz="quarter" idx="10"/>
          </p:nvPr>
        </p:nvSpPr>
        <p:spPr/>
        <p:txBody>
          <a:bodyPr/>
          <a:lstStyle/>
          <a:p>
            <a:fld id="{AA23C68C-78A7-4A6B-AC26-E8F0211DDF93}" type="slidenum">
              <a:rPr lang="en-US" smtClean="0"/>
              <a:t>5</a:t>
            </a:fld>
            <a:endParaRPr lang="en-US"/>
          </a:p>
        </p:txBody>
      </p:sp>
    </p:spTree>
    <p:extLst>
      <p:ext uri="{BB962C8B-B14F-4D97-AF65-F5344CB8AC3E}">
        <p14:creationId xmlns:p14="http://schemas.microsoft.com/office/powerpoint/2010/main" val="404538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NAT</a:t>
            </a:r>
          </a:p>
          <a:p>
            <a:pPr fontAlgn="base"/>
            <a:endParaRPr lang="en-US" dirty="0"/>
          </a:p>
          <a:p>
            <a:pPr fontAlgn="base"/>
            <a:r>
              <a:rPr lang="en-US" dirty="0"/>
              <a:t>Tools will be provided to create 3rd party Applications  </a:t>
            </a:r>
          </a:p>
          <a:p>
            <a:pPr fontAlgn="base"/>
            <a:r>
              <a:rPr lang="en-US" dirty="0"/>
              <a:t>A stable API will be exposed and documented for 3rd party development  </a:t>
            </a:r>
          </a:p>
          <a:p>
            <a:pPr fontAlgn="base"/>
            <a:r>
              <a:rPr lang="en-US" dirty="0"/>
              <a:t>Tools will be provided to configure and manage Devices</a:t>
            </a:r>
          </a:p>
          <a:p>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6</a:t>
            </a:fld>
            <a:endParaRPr lang="en-US"/>
          </a:p>
        </p:txBody>
      </p:sp>
    </p:spTree>
    <p:extLst>
      <p:ext uri="{BB962C8B-B14F-4D97-AF65-F5344CB8AC3E}">
        <p14:creationId xmlns:p14="http://schemas.microsoft.com/office/powerpoint/2010/main" val="407092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0" dirty="0"/>
              <a:t>NAT</a:t>
            </a:r>
          </a:p>
          <a:p>
            <a:pPr marL="0" indent="0">
              <a:buNone/>
            </a:pPr>
            <a:r>
              <a:rPr lang="en-US" b="1" dirty="0"/>
              <a:t>Networking Layer  </a:t>
            </a:r>
            <a:endParaRPr lang="en-US" dirty="0"/>
          </a:p>
          <a:p>
            <a:pPr marL="0" indent="0">
              <a:buNone/>
            </a:pPr>
            <a:r>
              <a:rPr lang="en-US" dirty="0"/>
              <a:t>A full mesh connection between each atom which abstracts the routing.</a:t>
            </a:r>
          </a:p>
          <a:p>
            <a:pPr marL="0" indent="0">
              <a:buNone/>
            </a:pPr>
            <a:r>
              <a:rPr lang="en-US" b="1" dirty="0"/>
              <a:t>Atomic Layer </a:t>
            </a:r>
            <a:endParaRPr lang="en-US" dirty="0"/>
          </a:p>
          <a:p>
            <a:pPr marL="0" indent="0">
              <a:buNone/>
            </a:pPr>
            <a:r>
              <a:rPr lang="en-US" dirty="0"/>
              <a:t>Manages the lifecycles and permissions of an application on an atom.</a:t>
            </a:r>
          </a:p>
          <a:p>
            <a:pPr marL="0" indent="0">
              <a:buNone/>
            </a:pPr>
            <a:r>
              <a:rPr lang="en-US" b="1" dirty="0"/>
              <a:t>Application Layer </a:t>
            </a:r>
            <a:endParaRPr lang="en-US" dirty="0"/>
          </a:p>
          <a:p>
            <a:pPr marL="0" indent="0">
              <a:buNone/>
            </a:pPr>
            <a:r>
              <a:rPr lang="en-US" dirty="0"/>
              <a:t>3</a:t>
            </a:r>
            <a:r>
              <a:rPr lang="en-US" baseline="30000" dirty="0"/>
              <a:t>rd</a:t>
            </a:r>
            <a:r>
              <a:rPr lang="en-US" dirty="0"/>
              <a:t> party binaries</a:t>
            </a:r>
            <a:r>
              <a:rPr lang="en-US" baseline="0" dirty="0"/>
              <a:t> which add features or </a:t>
            </a:r>
            <a:r>
              <a:rPr lang="en-US" dirty="0"/>
              <a:t>interface with external devices.</a:t>
            </a:r>
          </a:p>
          <a:p>
            <a:pPr marL="0" indent="0">
              <a:buNone/>
            </a:pPr>
            <a:r>
              <a:rPr lang="en-US" b="1" dirty="0"/>
              <a:t>Communication</a:t>
            </a:r>
            <a:endParaRPr lang="en-US" dirty="0"/>
          </a:p>
          <a:p>
            <a:pPr marL="0" indent="0">
              <a:buNone/>
            </a:pPr>
            <a:r>
              <a:rPr lang="en-US" dirty="0"/>
              <a:t>Uses Asynchronous Request-Response Pattern for internal communication.</a:t>
            </a:r>
          </a:p>
        </p:txBody>
      </p:sp>
      <p:sp>
        <p:nvSpPr>
          <p:cNvPr id="4" name="Slide Number Placeholder 3"/>
          <p:cNvSpPr>
            <a:spLocks noGrp="1"/>
          </p:cNvSpPr>
          <p:nvPr>
            <p:ph type="sldNum" sz="quarter" idx="10"/>
          </p:nvPr>
        </p:nvSpPr>
        <p:spPr/>
        <p:txBody>
          <a:bodyPr/>
          <a:lstStyle/>
          <a:p>
            <a:fld id="{AA23C68C-78A7-4A6B-AC26-E8F0211DDF93}" type="slidenum">
              <a:rPr lang="en-US" smtClean="0"/>
              <a:t>7</a:t>
            </a:fld>
            <a:endParaRPr lang="en-US"/>
          </a:p>
        </p:txBody>
      </p:sp>
    </p:spTree>
    <p:extLst>
      <p:ext uri="{BB962C8B-B14F-4D97-AF65-F5344CB8AC3E}">
        <p14:creationId xmlns:p14="http://schemas.microsoft.com/office/powerpoint/2010/main" val="8997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Messages contain routing,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protocol data called an</a:t>
            </a:r>
            <a:r>
              <a:rPr lang="en-US" sz="1200" kern="1200" baseline="0" dirty="0">
                <a:solidFill>
                  <a:schemeClr val="tx1"/>
                </a:solidFill>
                <a:effectLst/>
                <a:latin typeface="+mn-lt"/>
                <a:ea typeface="+mn-ea"/>
                <a:cs typeface="+mn-cs"/>
              </a:rPr>
              <a:t> Action</a:t>
            </a:r>
            <a:r>
              <a:rPr lang="en-US" sz="1200" kern="1200" dirty="0">
                <a:solidFill>
                  <a:schemeClr val="tx1"/>
                </a:solidFill>
                <a:effectLst/>
                <a:latin typeface="+mn-lt"/>
                <a:ea typeface="+mn-ea"/>
                <a:cs typeface="+mn-cs"/>
              </a:rPr>
              <a:t>, a sized data payload, and an optional data stream. The optional data stream can be used to send large files or data chunks.</a:t>
            </a:r>
          </a:p>
          <a:p>
            <a:endParaRPr lang="en-US" dirty="0"/>
          </a:p>
        </p:txBody>
      </p:sp>
      <p:sp>
        <p:nvSpPr>
          <p:cNvPr id="4" name="Slide Number Placeholder 3"/>
          <p:cNvSpPr>
            <a:spLocks noGrp="1"/>
          </p:cNvSpPr>
          <p:nvPr>
            <p:ph type="sldNum" sz="quarter" idx="10"/>
          </p:nvPr>
        </p:nvSpPr>
        <p:spPr/>
        <p:txBody>
          <a:bodyPr/>
          <a:lstStyle/>
          <a:p>
            <a:fld id="{AA23C68C-78A7-4A6B-AC26-E8F0211DDF93}" type="slidenum">
              <a:rPr lang="en-US" smtClean="0"/>
              <a:t>8</a:t>
            </a:fld>
            <a:endParaRPr lang="en-US"/>
          </a:p>
        </p:txBody>
      </p:sp>
    </p:spTree>
    <p:extLst>
      <p:ext uri="{BB962C8B-B14F-4D97-AF65-F5344CB8AC3E}">
        <p14:creationId xmlns:p14="http://schemas.microsoft.com/office/powerpoint/2010/main" val="3843762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a:t>
            </a:r>
          </a:p>
          <a:p>
            <a:r>
              <a:rPr lang="en-US" dirty="0"/>
              <a:t>* routing information is only processed on a request. This processing sets up a path for the data to return. Once a request has been received, the response follows this path back to the requestor. </a:t>
            </a:r>
          </a:p>
        </p:txBody>
      </p:sp>
      <p:sp>
        <p:nvSpPr>
          <p:cNvPr id="4" name="Slide Number Placeholder 3"/>
          <p:cNvSpPr>
            <a:spLocks noGrp="1"/>
          </p:cNvSpPr>
          <p:nvPr>
            <p:ph type="sldNum" sz="quarter" idx="10"/>
          </p:nvPr>
        </p:nvSpPr>
        <p:spPr/>
        <p:txBody>
          <a:bodyPr/>
          <a:lstStyle/>
          <a:p>
            <a:fld id="{AA23C68C-78A7-4A6B-AC26-E8F0211DDF93}" type="slidenum">
              <a:rPr lang="en-US" smtClean="0"/>
              <a:t>9</a:t>
            </a:fld>
            <a:endParaRPr lang="en-US"/>
          </a:p>
        </p:txBody>
      </p:sp>
    </p:spTree>
    <p:extLst>
      <p:ext uri="{BB962C8B-B14F-4D97-AF65-F5344CB8AC3E}">
        <p14:creationId xmlns:p14="http://schemas.microsoft.com/office/powerpoint/2010/main" val="138688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28-Apr-17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28-Apr-17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28-Apr-17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28-Apr-17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28-Apr-17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28-Apr-17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28-Apr-17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0588" y="965199"/>
            <a:ext cx="6766078" cy="4927601"/>
          </a:xfrm>
        </p:spPr>
        <p:txBody>
          <a:bodyPr anchor="ctr">
            <a:normAutofit/>
          </a:bodyPr>
          <a:lstStyle/>
          <a:p>
            <a:pPr algn="l"/>
            <a:r>
              <a:rPr lang="en-US" sz="5400">
                <a:solidFill>
                  <a:schemeClr val="tx1">
                    <a:lumMod val="85000"/>
                    <a:lumOff val="15000"/>
                  </a:schemeClr>
                </a:solidFill>
              </a:rPr>
              <a:t>Project Molecule</a:t>
            </a:r>
            <a:br>
              <a:rPr lang="en-US" sz="5400">
                <a:solidFill>
                  <a:schemeClr val="tx1">
                    <a:lumMod val="85000"/>
                    <a:lumOff val="15000"/>
                  </a:schemeClr>
                </a:solidFill>
              </a:rPr>
            </a:br>
            <a:r>
              <a:rPr lang="en-US" sz="5400">
                <a:solidFill>
                  <a:schemeClr val="tx1">
                    <a:lumMod val="85000"/>
                    <a:lumOff val="15000"/>
                  </a:schemeClr>
                </a:solidFill>
              </a:rPr>
              <a:t>MAY1739</a:t>
            </a:r>
          </a:p>
        </p:txBody>
      </p:sp>
      <p:sp>
        <p:nvSpPr>
          <p:cNvPr id="3" name="Subtitle 2"/>
          <p:cNvSpPr>
            <a:spLocks noGrp="1"/>
          </p:cNvSpPr>
          <p:nvPr>
            <p:ph type="subTitle" idx="1"/>
          </p:nvPr>
        </p:nvSpPr>
        <p:spPr>
          <a:xfrm>
            <a:off x="1023257" y="965198"/>
            <a:ext cx="2707937" cy="4927602"/>
          </a:xfrm>
        </p:spPr>
        <p:txBody>
          <a:bodyPr vert="horz" lIns="91440" tIns="45720" rIns="91440" bIns="45720" rtlCol="0" anchor="ctr">
            <a:normAutofit/>
          </a:bodyPr>
          <a:lstStyle/>
          <a:p>
            <a:pPr algn="r"/>
            <a:r>
              <a:rPr lang="en-US" sz="2000">
                <a:solidFill>
                  <a:schemeClr val="accent1"/>
                </a:solidFill>
              </a:rPr>
              <a:t>Advisor: </a:t>
            </a:r>
            <a:r>
              <a:rPr lang="en-US" sz="2000" err="1">
                <a:solidFill>
                  <a:schemeClr val="accent1"/>
                </a:solidFill>
              </a:rPr>
              <a:t>Arun</a:t>
            </a:r>
            <a:r>
              <a:rPr lang="en-US" sz="2000">
                <a:solidFill>
                  <a:schemeClr val="accent1"/>
                </a:solidFill>
              </a:rPr>
              <a:t> </a:t>
            </a:r>
            <a:r>
              <a:rPr lang="en-US" sz="2000" err="1">
                <a:solidFill>
                  <a:schemeClr val="accent1"/>
                </a:solidFill>
              </a:rPr>
              <a:t>Somani</a:t>
            </a:r>
            <a:r>
              <a:rPr lang="en-US" sz="2000">
                <a:solidFill>
                  <a:schemeClr val="accent1"/>
                </a:solidFill>
              </a:rPr>
              <a:t> </a:t>
            </a:r>
          </a:p>
          <a:p>
            <a:pPr algn="r"/>
            <a:r>
              <a:rPr lang="en-US" sz="2000">
                <a:solidFill>
                  <a:schemeClr val="accent1"/>
                </a:solidFill>
              </a:rPr>
              <a:t>Ryan Wade, Nathan </a:t>
            </a:r>
            <a:r>
              <a:rPr lang="en-US" sz="2000" err="1">
                <a:solidFill>
                  <a:schemeClr val="accent1"/>
                </a:solidFill>
              </a:rPr>
              <a:t>Volkert</a:t>
            </a:r>
            <a:r>
              <a:rPr lang="en-US" sz="2000">
                <a:solidFill>
                  <a:schemeClr val="accent1"/>
                </a:solidFill>
              </a:rPr>
              <a:t>, Daniel Griffen, Alex </a:t>
            </a:r>
            <a:r>
              <a:rPr lang="en-US" sz="2000" err="1">
                <a:solidFill>
                  <a:schemeClr val="accent1"/>
                </a:solidFill>
              </a:rPr>
              <a:t>Berns</a:t>
            </a:r>
            <a:r>
              <a:rPr lang="en-US" sz="2000">
                <a:solidFill>
                  <a:schemeClr val="accent1"/>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1625" y="1715121"/>
            <a:ext cx="2195706" cy="256973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Actions</a:t>
            </a:r>
          </a:p>
        </p:txBody>
      </p:sp>
      <p:sp>
        <p:nvSpPr>
          <p:cNvPr id="3" name="Content Placeholder 2"/>
          <p:cNvSpPr>
            <a:spLocks noGrp="1"/>
          </p:cNvSpPr>
          <p:nvPr>
            <p:ph idx="1"/>
          </p:nvPr>
        </p:nvSpPr>
        <p:spPr/>
        <p:txBody>
          <a:bodyPr>
            <a:normAutofit/>
          </a:bodyPr>
          <a:lstStyle/>
          <a:p>
            <a:pPr marL="0" lvl="0" indent="0">
              <a:buNone/>
            </a:pPr>
            <a:r>
              <a:rPr lang="en-US" b="1" dirty="0"/>
              <a:t>Describe Features an Application Supports</a:t>
            </a:r>
          </a:p>
          <a:p>
            <a:pPr marL="0" lvl="0" indent="0">
              <a:buNone/>
            </a:pPr>
            <a:r>
              <a:rPr lang="en-US" b="1" dirty="0"/>
              <a:t>Defines a Data Protocol</a:t>
            </a:r>
          </a:p>
          <a:p>
            <a:pPr marL="0" lvl="0" indent="0">
              <a:buNone/>
            </a:pPr>
            <a:r>
              <a:rPr lang="en-US" b="1" dirty="0"/>
              <a:t>Allows Interoperability between Applications</a:t>
            </a:r>
          </a:p>
          <a:p>
            <a:pPr marL="0" lvl="0" indent="0">
              <a:buNone/>
            </a:pPr>
            <a:r>
              <a:rPr lang="en-US" b="1" dirty="0"/>
              <a:t>Examples</a:t>
            </a:r>
          </a:p>
          <a:p>
            <a:pPr lvl="1"/>
            <a:r>
              <a:rPr lang="en-US" dirty="0"/>
              <a:t>SWITCH</a:t>
            </a:r>
          </a:p>
          <a:p>
            <a:pPr lvl="1"/>
            <a:r>
              <a:rPr lang="en-US" dirty="0"/>
              <a:t>FILE</a:t>
            </a:r>
          </a:p>
          <a:p>
            <a:pPr lvl="1"/>
            <a:r>
              <a:rPr lang="en-US" dirty="0"/>
              <a:t>COFFEE_MAKER</a:t>
            </a:r>
          </a:p>
          <a:p>
            <a:pPr marL="0" lvl="0" indent="0">
              <a:buNone/>
            </a:pPr>
            <a:endParaRPr lang="en-US" b="1" dirty="0"/>
          </a:p>
        </p:txBody>
      </p:sp>
    </p:spTree>
    <p:extLst>
      <p:ext uri="{BB962C8B-B14F-4D97-AF65-F5344CB8AC3E}">
        <p14:creationId xmlns:p14="http://schemas.microsoft.com/office/powerpoint/2010/main" val="106627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Permissions </a:t>
            </a:r>
          </a:p>
        </p:txBody>
      </p:sp>
      <p:sp>
        <p:nvSpPr>
          <p:cNvPr id="3" name="Content Placeholder 2"/>
          <p:cNvSpPr>
            <a:spLocks noGrp="1"/>
          </p:cNvSpPr>
          <p:nvPr>
            <p:ph idx="1"/>
          </p:nvPr>
        </p:nvSpPr>
        <p:spPr/>
        <p:txBody>
          <a:bodyPr>
            <a:normAutofit/>
          </a:bodyPr>
          <a:lstStyle/>
          <a:p>
            <a:pPr marL="0" lvl="0" indent="0">
              <a:buNone/>
            </a:pPr>
            <a:r>
              <a:rPr lang="en-US" b="1" dirty="0"/>
              <a:t>Restricts Message Passing based on</a:t>
            </a:r>
          </a:p>
          <a:p>
            <a:pPr lvl="1"/>
            <a:r>
              <a:rPr lang="en-US" dirty="0"/>
              <a:t>Source</a:t>
            </a:r>
          </a:p>
          <a:p>
            <a:pPr lvl="1"/>
            <a:r>
              <a:rPr lang="en-US" dirty="0"/>
              <a:t>Destination</a:t>
            </a:r>
          </a:p>
          <a:p>
            <a:pPr lvl="1"/>
            <a:r>
              <a:rPr lang="en-US" dirty="0"/>
              <a:t>Action</a:t>
            </a:r>
          </a:p>
          <a:p>
            <a:pPr marL="0" indent="0">
              <a:buNone/>
            </a:pPr>
            <a:r>
              <a:rPr lang="en-US" b="1" dirty="0"/>
              <a:t>Types of permissions</a:t>
            </a:r>
          </a:p>
          <a:p>
            <a:pPr lvl="1"/>
            <a:r>
              <a:rPr lang="en-US" dirty="0"/>
              <a:t>Send – What you can Request</a:t>
            </a:r>
          </a:p>
          <a:p>
            <a:pPr lvl="1"/>
            <a:r>
              <a:rPr lang="en-US" dirty="0"/>
              <a:t>Receive – What Requests you can process</a:t>
            </a:r>
          </a:p>
          <a:p>
            <a:pPr lvl="1"/>
            <a:r>
              <a:rPr lang="en-US" dirty="0"/>
              <a:t>Broadcast – Implicit Application Destination</a:t>
            </a:r>
          </a:p>
          <a:p>
            <a:pPr marL="0" indent="0">
              <a:buNone/>
            </a:pPr>
            <a:r>
              <a:rPr lang="en-US" b="1" dirty="0"/>
              <a:t>Applications must declare required permissions</a:t>
            </a:r>
          </a:p>
        </p:txBody>
      </p:sp>
    </p:spTree>
    <p:extLst>
      <p:ext uri="{BB962C8B-B14F-4D97-AF65-F5344CB8AC3E}">
        <p14:creationId xmlns:p14="http://schemas.microsoft.com/office/powerpoint/2010/main" val="2206737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Non-Functional Requirements</a:t>
            </a:r>
          </a:p>
        </p:txBody>
      </p:sp>
      <p:sp>
        <p:nvSpPr>
          <p:cNvPr id="3" name="Content Placeholder 2"/>
          <p:cNvSpPr>
            <a:spLocks noGrp="1"/>
          </p:cNvSpPr>
          <p:nvPr>
            <p:ph idx="1"/>
          </p:nvPr>
        </p:nvSpPr>
        <p:spPr/>
        <p:txBody>
          <a:bodyPr/>
          <a:lstStyle/>
          <a:p>
            <a:pPr marL="0" indent="0">
              <a:buNone/>
            </a:pPr>
            <a:r>
              <a:rPr lang="en-US" b="1" dirty="0"/>
              <a:t>Asynchronous</a:t>
            </a:r>
          </a:p>
          <a:p>
            <a:pPr marL="0" indent="0">
              <a:buNone/>
            </a:pPr>
            <a:r>
              <a:rPr lang="en-US" b="1" dirty="0"/>
              <a:t>High Bandwidth, Minimal Latency</a:t>
            </a:r>
          </a:p>
          <a:p>
            <a:pPr marL="0" indent="0">
              <a:buNone/>
            </a:pPr>
            <a:r>
              <a:rPr lang="en-US" b="1" dirty="0"/>
              <a:t>Fault Tolerant</a:t>
            </a:r>
          </a:p>
          <a:p>
            <a:pPr lvl="1"/>
            <a:r>
              <a:rPr lang="en-US" dirty="0"/>
              <a:t>Redundancy</a:t>
            </a:r>
          </a:p>
          <a:p>
            <a:pPr lvl="1"/>
            <a:r>
              <a:rPr lang="en-US" dirty="0"/>
              <a:t>Device Failure</a:t>
            </a:r>
          </a:p>
        </p:txBody>
      </p:sp>
    </p:spTree>
    <p:extLst>
      <p:ext uri="{BB962C8B-B14F-4D97-AF65-F5344CB8AC3E}">
        <p14:creationId xmlns:p14="http://schemas.microsoft.com/office/powerpoint/2010/main" val="221266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 Routing</a:t>
            </a:r>
          </a:p>
        </p:txBody>
      </p:sp>
      <p:sp>
        <p:nvSpPr>
          <p:cNvPr id="3" name="Content Placeholder 2"/>
          <p:cNvSpPr>
            <a:spLocks noGrp="1"/>
          </p:cNvSpPr>
          <p:nvPr>
            <p:ph sz="half" idx="2"/>
          </p:nvPr>
        </p:nvSpPr>
        <p:spPr/>
        <p:txBody>
          <a:bodyPr>
            <a:normAutofit/>
          </a:bodyPr>
          <a:lstStyle/>
          <a:p>
            <a:pPr marL="0" indent="0">
              <a:buNone/>
            </a:pPr>
            <a:r>
              <a:rPr lang="en-US" b="1" dirty="0"/>
              <a:t>Inbound Message</a:t>
            </a:r>
          </a:p>
          <a:p>
            <a:pPr lvl="1"/>
            <a:r>
              <a:rPr lang="en-US" dirty="0"/>
              <a:t>Forward to Atom</a:t>
            </a:r>
          </a:p>
          <a:p>
            <a:pPr lvl="1"/>
            <a:r>
              <a:rPr lang="en-US" dirty="0"/>
              <a:t>Permissions</a:t>
            </a:r>
          </a:p>
          <a:p>
            <a:pPr lvl="1"/>
            <a:r>
              <a:rPr lang="en-US" dirty="0"/>
              <a:t>Handler or App Router</a:t>
            </a:r>
          </a:p>
          <a:p>
            <a:pPr marL="0" indent="0">
              <a:buNone/>
            </a:pPr>
            <a:r>
              <a:rPr lang="en-US" b="1" dirty="0"/>
              <a:t>Outbound Message</a:t>
            </a:r>
          </a:p>
          <a:p>
            <a:pPr lvl="1"/>
            <a:r>
              <a:rPr lang="en-US" dirty="0"/>
              <a:t>Permissions</a:t>
            </a:r>
          </a:p>
          <a:p>
            <a:pPr lvl="1"/>
            <a:r>
              <a:rPr lang="en-US" dirty="0"/>
              <a:t>Forward to Network</a:t>
            </a:r>
          </a:p>
          <a:p>
            <a:pPr lvl="1"/>
            <a:r>
              <a:rPr lang="en-US" dirty="0"/>
              <a:t>Message Router</a:t>
            </a:r>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313102" y="1825625"/>
            <a:ext cx="4231795" cy="4351338"/>
          </a:xfrm>
        </p:spPr>
      </p:pic>
    </p:spTree>
    <p:extLst>
      <p:ext uri="{BB962C8B-B14F-4D97-AF65-F5344CB8AC3E}">
        <p14:creationId xmlns:p14="http://schemas.microsoft.com/office/powerpoint/2010/main" val="208658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 Action Handlers </a:t>
            </a:r>
          </a:p>
        </p:txBody>
      </p:sp>
      <p:sp>
        <p:nvSpPr>
          <p:cNvPr id="5" name="Content Placeholder 4"/>
          <p:cNvSpPr>
            <a:spLocks noGrp="1"/>
          </p:cNvSpPr>
          <p:nvPr>
            <p:ph sz="half" idx="2"/>
          </p:nvPr>
        </p:nvSpPr>
        <p:spPr/>
        <p:txBody>
          <a:bodyPr>
            <a:normAutofit/>
          </a:bodyPr>
          <a:lstStyle/>
          <a:p>
            <a:pPr marL="0" lvl="0" indent="0">
              <a:lnSpc>
                <a:spcPct val="100000"/>
              </a:lnSpc>
              <a:spcBef>
                <a:spcPts val="0"/>
              </a:spcBef>
              <a:buNone/>
            </a:pPr>
            <a:r>
              <a:rPr lang="en-US" b="1" dirty="0">
                <a:solidFill>
                  <a:prstClr val="black"/>
                </a:solidFill>
              </a:rPr>
              <a:t>State</a:t>
            </a:r>
          </a:p>
          <a:p>
            <a:pPr lvl="1">
              <a:lnSpc>
                <a:spcPct val="100000"/>
              </a:lnSpc>
              <a:spcBef>
                <a:spcPts val="0"/>
              </a:spcBef>
            </a:pPr>
            <a:r>
              <a:rPr lang="en-US" dirty="0">
                <a:solidFill>
                  <a:prstClr val="black"/>
                </a:solidFill>
              </a:rPr>
              <a:t>Key Value Database</a:t>
            </a:r>
          </a:p>
          <a:p>
            <a:pPr lvl="1">
              <a:lnSpc>
                <a:spcPct val="100000"/>
              </a:lnSpc>
              <a:spcBef>
                <a:spcPts val="0"/>
              </a:spcBef>
            </a:pPr>
            <a:r>
              <a:rPr lang="en-US" dirty="0">
                <a:solidFill>
                  <a:prstClr val="black"/>
                </a:solidFill>
              </a:rPr>
              <a:t>Accessible in Atom</a:t>
            </a:r>
          </a:p>
          <a:p>
            <a:pPr marL="0" lvl="0" indent="0">
              <a:lnSpc>
                <a:spcPct val="100000"/>
              </a:lnSpc>
              <a:spcBef>
                <a:spcPts val="0"/>
              </a:spcBef>
              <a:buNone/>
            </a:pPr>
            <a:r>
              <a:rPr lang="en-US" b="1" dirty="0">
                <a:solidFill>
                  <a:prstClr val="black"/>
                </a:solidFill>
              </a:rPr>
              <a:t>State Action Handler</a:t>
            </a:r>
          </a:p>
          <a:p>
            <a:pPr lvl="1">
              <a:lnSpc>
                <a:spcPct val="100000"/>
              </a:lnSpc>
              <a:spcBef>
                <a:spcPts val="0"/>
              </a:spcBef>
            </a:pPr>
            <a:r>
              <a:rPr lang="en-US" dirty="0">
                <a:solidFill>
                  <a:prstClr val="black"/>
                </a:solidFill>
              </a:rPr>
              <a:t>Accessible outside the atom</a:t>
            </a:r>
            <a:endParaRPr lang="en-US" b="1" dirty="0">
              <a:solidFill>
                <a:prstClr val="black"/>
              </a:solidFill>
            </a:endParaRPr>
          </a:p>
          <a:p>
            <a:pPr marL="0" lvl="0" indent="0">
              <a:lnSpc>
                <a:spcPct val="100000"/>
              </a:lnSpc>
              <a:spcBef>
                <a:spcPts val="0"/>
              </a:spcBef>
              <a:buNone/>
            </a:pPr>
            <a:r>
              <a:rPr lang="en-US" b="1" dirty="0">
                <a:solidFill>
                  <a:prstClr val="black"/>
                </a:solidFill>
              </a:rPr>
              <a:t>App Manager Action Handler</a:t>
            </a:r>
          </a:p>
          <a:p>
            <a:pPr lvl="0">
              <a:lnSpc>
                <a:spcPct val="100000"/>
              </a:lnSpc>
              <a:spcBef>
                <a:spcPts val="0"/>
              </a:spcBef>
            </a:pPr>
            <a:r>
              <a:rPr lang="en-US" dirty="0">
                <a:solidFill>
                  <a:prstClr val="black"/>
                </a:solidFill>
              </a:rPr>
              <a:t>Manage Lifecycle Actions </a:t>
            </a:r>
          </a:p>
          <a:p>
            <a:pPr lvl="0">
              <a:lnSpc>
                <a:spcPct val="100000"/>
              </a:lnSpc>
              <a:spcBef>
                <a:spcPts val="0"/>
              </a:spcBef>
            </a:pPr>
            <a:r>
              <a:rPr lang="en-US" dirty="0">
                <a:solidFill>
                  <a:prstClr val="black"/>
                </a:solidFill>
              </a:rPr>
              <a:t>Manage App Actions </a:t>
            </a:r>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313102" y="1825625"/>
            <a:ext cx="4231795" cy="4351338"/>
          </a:xfrm>
        </p:spPr>
      </p:pic>
    </p:spTree>
    <p:extLst>
      <p:ext uri="{BB962C8B-B14F-4D97-AF65-F5344CB8AC3E}">
        <p14:creationId xmlns:p14="http://schemas.microsoft.com/office/powerpoint/2010/main" val="1241093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Startup</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b="1" dirty="0"/>
              <a:t>Read Atom, Device, and Application Manifests</a:t>
            </a:r>
          </a:p>
          <a:p>
            <a:pPr marL="514350" indent="-514350">
              <a:buFont typeface="+mj-lt"/>
              <a:buAutoNum type="arabicPeriod"/>
            </a:pPr>
            <a:r>
              <a:rPr lang="en-US" b="1" dirty="0"/>
              <a:t>Setup Atom Communication</a:t>
            </a:r>
          </a:p>
          <a:p>
            <a:pPr marL="514350" lvl="0" indent="-514350">
              <a:buFont typeface="+mj-lt"/>
              <a:buAutoNum type="arabicPeriod"/>
            </a:pPr>
            <a:r>
              <a:rPr lang="en-US" b="1" dirty="0"/>
              <a:t>Capture Existing Service Discovery Information</a:t>
            </a:r>
          </a:p>
          <a:p>
            <a:pPr marL="514350" lvl="0" indent="-514350">
              <a:buFont typeface="+mj-lt"/>
              <a:buAutoNum type="arabicPeriod"/>
            </a:pPr>
            <a:r>
              <a:rPr lang="en-US" b="1" dirty="0"/>
              <a:t>Install and Start Local Applications</a:t>
            </a:r>
          </a:p>
        </p:txBody>
      </p:sp>
    </p:spTree>
    <p:extLst>
      <p:ext uri="{BB962C8B-B14F-4D97-AF65-F5344CB8AC3E}">
        <p14:creationId xmlns:p14="http://schemas.microsoft.com/office/powerpoint/2010/main" val="222512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a:t>
            </a:r>
          </a:p>
        </p:txBody>
      </p:sp>
      <p:sp>
        <p:nvSpPr>
          <p:cNvPr id="3" name="Content Placeholder 2"/>
          <p:cNvSpPr>
            <a:spLocks noGrp="1"/>
          </p:cNvSpPr>
          <p:nvPr>
            <p:ph idx="1"/>
          </p:nvPr>
        </p:nvSpPr>
        <p:spPr/>
        <p:txBody>
          <a:bodyPr/>
          <a:lstStyle/>
          <a:p>
            <a:pPr marL="0" indent="0">
              <a:buNone/>
            </a:pPr>
            <a:r>
              <a:rPr lang="en-US" b="1" dirty="0"/>
              <a:t>Module</a:t>
            </a:r>
          </a:p>
          <a:p>
            <a:pPr lvl="1"/>
            <a:r>
              <a:rPr lang="en-US" dirty="0"/>
              <a:t>Rust Compiler</a:t>
            </a:r>
          </a:p>
          <a:p>
            <a:pPr lvl="1"/>
            <a:r>
              <a:rPr lang="en-US" dirty="0"/>
              <a:t>Other Testing</a:t>
            </a:r>
          </a:p>
          <a:p>
            <a:pPr marL="0" indent="0">
              <a:buNone/>
            </a:pPr>
            <a:r>
              <a:rPr lang="en-US" b="1" dirty="0"/>
              <a:t>Integration</a:t>
            </a:r>
          </a:p>
          <a:p>
            <a:pPr lvl="1"/>
            <a:r>
              <a:rPr lang="en-US" dirty="0"/>
              <a:t>Logging</a:t>
            </a:r>
          </a:p>
          <a:p>
            <a:pPr lvl="1"/>
            <a:r>
              <a:rPr lang="en-US" dirty="0"/>
              <a:t>Tracing</a:t>
            </a:r>
          </a:p>
          <a:p>
            <a:pPr lvl="1"/>
            <a:r>
              <a:rPr lang="en-US" dirty="0"/>
              <a:t>Message Injection</a:t>
            </a:r>
          </a:p>
          <a:p>
            <a:pPr marL="0" indent="0">
              <a:buNone/>
            </a:pPr>
            <a:r>
              <a:rPr lang="en-US" b="1" dirty="0"/>
              <a:t>Field</a:t>
            </a:r>
          </a:p>
          <a:p>
            <a:pPr lvl="1"/>
            <a:r>
              <a:rPr lang="en-US" dirty="0"/>
              <a:t>Run Example Applications</a:t>
            </a:r>
          </a:p>
          <a:p>
            <a:pPr lvl="1"/>
            <a:r>
              <a:rPr lang="en-US" dirty="0"/>
              <a:t>Stress Testing</a:t>
            </a:r>
          </a:p>
        </p:txBody>
      </p:sp>
    </p:spTree>
    <p:extLst>
      <p:ext uri="{BB962C8B-B14F-4D97-AF65-F5344CB8AC3E}">
        <p14:creationId xmlns:p14="http://schemas.microsoft.com/office/powerpoint/2010/main" val="142450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 Non Functional Requirements</a:t>
            </a:r>
          </a:p>
        </p:txBody>
      </p:sp>
      <p:sp>
        <p:nvSpPr>
          <p:cNvPr id="3" name="Content Placeholder 2"/>
          <p:cNvSpPr>
            <a:spLocks noGrp="1"/>
          </p:cNvSpPr>
          <p:nvPr>
            <p:ph idx="1"/>
          </p:nvPr>
        </p:nvSpPr>
        <p:spPr/>
        <p:txBody>
          <a:bodyPr>
            <a:normAutofit/>
          </a:bodyPr>
          <a:lstStyle/>
          <a:p>
            <a:pPr marL="0" lvl="0" indent="0">
              <a:buNone/>
            </a:pPr>
            <a:r>
              <a:rPr lang="en-US" b="1" dirty="0"/>
              <a:t>Latency</a:t>
            </a:r>
          </a:p>
          <a:p>
            <a:pPr lvl="1"/>
            <a:r>
              <a:rPr lang="en-US" dirty="0"/>
              <a:t>Message Routing Time</a:t>
            </a:r>
          </a:p>
          <a:p>
            <a:pPr lvl="2"/>
            <a:r>
              <a:rPr lang="en-US" dirty="0"/>
              <a:t>WSL - 17 </a:t>
            </a:r>
            <a:r>
              <a:rPr lang="en-US" dirty="0" err="1"/>
              <a:t>ms</a:t>
            </a:r>
            <a:endParaRPr lang="en-US" dirty="0"/>
          </a:p>
          <a:p>
            <a:pPr lvl="2"/>
            <a:r>
              <a:rPr lang="en-US" dirty="0"/>
              <a:t>Linux – 1.3 </a:t>
            </a:r>
            <a:r>
              <a:rPr lang="en-US" dirty="0" err="1"/>
              <a:t>ms</a:t>
            </a:r>
            <a:endParaRPr lang="en-US" dirty="0"/>
          </a:p>
          <a:p>
            <a:pPr marL="0" lvl="0" indent="0">
              <a:buNone/>
            </a:pPr>
            <a:r>
              <a:rPr lang="en-US" b="1" dirty="0"/>
              <a:t>Bandwidth</a:t>
            </a:r>
          </a:p>
          <a:p>
            <a:pPr lvl="1"/>
            <a:r>
              <a:rPr lang="en-US" dirty="0"/>
              <a:t>Video Streaming Application</a:t>
            </a:r>
          </a:p>
          <a:p>
            <a:pPr marL="0" lvl="0" indent="0">
              <a:buNone/>
            </a:pPr>
            <a:r>
              <a:rPr lang="en-US" b="1" dirty="0"/>
              <a:t>Fault Tolerance</a:t>
            </a:r>
          </a:p>
          <a:p>
            <a:pPr lvl="1"/>
            <a:r>
              <a:rPr lang="en-US" dirty="0"/>
              <a:t>Redundant Application Test</a:t>
            </a:r>
          </a:p>
        </p:txBody>
      </p:sp>
    </p:spTree>
    <p:extLst>
      <p:ext uri="{BB962C8B-B14F-4D97-AF65-F5344CB8AC3E}">
        <p14:creationId xmlns:p14="http://schemas.microsoft.com/office/powerpoint/2010/main" val="1665041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 Developer Tools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b="1" dirty="0"/>
              <a:t>Operation Manual</a:t>
            </a:r>
          </a:p>
          <a:p>
            <a:pPr lvl="1"/>
            <a:r>
              <a:rPr lang="en-US" dirty="0"/>
              <a:t>Added System Description</a:t>
            </a:r>
          </a:p>
          <a:p>
            <a:pPr lvl="1"/>
            <a:r>
              <a:rPr lang="en-US" dirty="0"/>
              <a:t>Step-By-Step Example</a:t>
            </a:r>
          </a:p>
          <a:p>
            <a:pPr marL="0" lvl="0" indent="0">
              <a:buNone/>
            </a:pPr>
            <a:r>
              <a:rPr lang="en-US" b="1" dirty="0"/>
              <a:t>Command Line Interface</a:t>
            </a:r>
          </a:p>
          <a:p>
            <a:pPr lvl="1"/>
            <a:r>
              <a:rPr lang="en-US" dirty="0"/>
              <a:t>Clarified Prompts</a:t>
            </a:r>
          </a:p>
          <a:p>
            <a:pPr lvl="1"/>
            <a:r>
              <a:rPr lang="en-US"/>
              <a:t>Unintended Uses</a:t>
            </a:r>
            <a:endParaRPr lang="en-US" dirty="0"/>
          </a:p>
          <a:p>
            <a:pPr lvl="1"/>
            <a:endParaRPr lang="en-US" dirty="0"/>
          </a:p>
          <a:p>
            <a:pPr lvl="1"/>
            <a:endParaRPr lang="en-US" b="1" dirty="0"/>
          </a:p>
        </p:txBody>
      </p:sp>
    </p:spTree>
    <p:extLst>
      <p:ext uri="{BB962C8B-B14F-4D97-AF65-F5344CB8AC3E}">
        <p14:creationId xmlns:p14="http://schemas.microsoft.com/office/powerpoint/2010/main" val="2146534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Decisions and Obstacles</a:t>
            </a:r>
          </a:p>
        </p:txBody>
      </p:sp>
      <p:sp>
        <p:nvSpPr>
          <p:cNvPr id="3" name="Content Placeholder 2"/>
          <p:cNvSpPr>
            <a:spLocks noGrp="1"/>
          </p:cNvSpPr>
          <p:nvPr>
            <p:ph idx="1"/>
          </p:nvPr>
        </p:nvSpPr>
        <p:spPr/>
        <p:txBody>
          <a:bodyPr/>
          <a:lstStyle/>
          <a:p>
            <a:pPr marL="0" indent="0">
              <a:buNone/>
            </a:pPr>
            <a:r>
              <a:rPr lang="en-US" b="1" dirty="0"/>
              <a:t>Application Discovery &amp; Routing</a:t>
            </a:r>
          </a:p>
          <a:p>
            <a:pPr marL="0" indent="0">
              <a:buNone/>
            </a:pPr>
            <a:r>
              <a:rPr lang="en-US" b="1" dirty="0"/>
              <a:t>Naming Scheme</a:t>
            </a:r>
          </a:p>
          <a:p>
            <a:pPr marL="0" indent="0">
              <a:buNone/>
            </a:pPr>
            <a:r>
              <a:rPr lang="en-US" b="1" dirty="0"/>
              <a:t>Feature Creep &amp; Over-engineering</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171756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Project Molecule</a:t>
            </a:r>
            <a:endParaRPr lang="en-US">
              <a:solidFill>
                <a:schemeClr val="accent1"/>
              </a:solidFill>
              <a:latin typeface="Calibri Light"/>
            </a:endParaRPr>
          </a:p>
        </p:txBody>
      </p:sp>
      <p:sp>
        <p:nvSpPr>
          <p:cNvPr id="3" name="Content Placeholder 2"/>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t>Multi-Node Shared Application Environment</a:t>
            </a:r>
          </a:p>
          <a:p>
            <a:pPr marL="0" indent="0">
              <a:buNone/>
            </a:pPr>
            <a:r>
              <a:rPr lang="en-US" sz="2400"/>
              <a:t>For Smart Home Systems</a:t>
            </a:r>
          </a:p>
        </p:txBody>
      </p:sp>
    </p:spTree>
    <p:extLst>
      <p:ext uri="{BB962C8B-B14F-4D97-AF65-F5344CB8AC3E}">
        <p14:creationId xmlns:p14="http://schemas.microsoft.com/office/powerpoint/2010/main" val="2455143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a:t>
            </a:r>
          </a:p>
        </p:txBody>
      </p:sp>
      <p:sp>
        <p:nvSpPr>
          <p:cNvPr id="3" name="Content Placeholder 2"/>
          <p:cNvSpPr>
            <a:spLocks noGrp="1"/>
          </p:cNvSpPr>
          <p:nvPr>
            <p:ph idx="1"/>
          </p:nvPr>
        </p:nvSpPr>
        <p:spPr/>
        <p:txBody>
          <a:bodyPr/>
          <a:lstStyle/>
          <a:p>
            <a:pPr marL="0" indent="0">
              <a:buNone/>
            </a:pPr>
            <a:r>
              <a:rPr lang="en-US" b="1" dirty="0"/>
              <a:t>Fall		450</a:t>
            </a:r>
          </a:p>
          <a:p>
            <a:pPr marL="0" indent="0">
              <a:buNone/>
            </a:pPr>
            <a:r>
              <a:rPr lang="en-US" b="1" dirty="0"/>
              <a:t>Spring	850</a:t>
            </a:r>
          </a:p>
          <a:p>
            <a:pPr marL="0" indent="0">
              <a:buNone/>
            </a:pPr>
            <a:r>
              <a:rPr lang="en-US" b="1" dirty="0"/>
              <a:t>Total		1300 Man Hours</a:t>
            </a:r>
          </a:p>
          <a:p>
            <a:pPr marL="0" indent="0">
              <a:buNone/>
            </a:pPr>
            <a:endParaRPr lang="en-US" b="1" dirty="0"/>
          </a:p>
        </p:txBody>
      </p:sp>
    </p:spTree>
    <p:extLst>
      <p:ext uri="{BB962C8B-B14F-4D97-AF65-F5344CB8AC3E}">
        <p14:creationId xmlns:p14="http://schemas.microsoft.com/office/powerpoint/2010/main" val="4181030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pPr marL="0" indent="0">
              <a:buNone/>
            </a:pPr>
            <a:r>
              <a:rPr lang="en-US" b="1" dirty="0"/>
              <a:t>UI Application</a:t>
            </a:r>
          </a:p>
          <a:p>
            <a:pPr marL="0" indent="0">
              <a:buNone/>
            </a:pPr>
            <a:r>
              <a:rPr lang="en-US" b="1" dirty="0"/>
              <a:t>State Synchronization</a:t>
            </a:r>
          </a:p>
          <a:p>
            <a:pPr marL="0" indent="0">
              <a:buNone/>
            </a:pPr>
            <a:r>
              <a:rPr lang="en-US" b="1" dirty="0"/>
              <a:t>Stabilize API</a:t>
            </a:r>
          </a:p>
          <a:p>
            <a:pPr marL="0" indent="0">
              <a:buNone/>
            </a:pPr>
            <a:r>
              <a:rPr lang="en-US" b="1" dirty="0"/>
              <a:t>Abstract Network Protocol</a:t>
            </a:r>
          </a:p>
          <a:p>
            <a:pPr marL="0" indent="0">
              <a:buNone/>
            </a:pPr>
            <a:endParaRPr lang="en-US" b="1" dirty="0"/>
          </a:p>
        </p:txBody>
      </p:sp>
    </p:spTree>
    <p:extLst>
      <p:ext uri="{BB962C8B-B14F-4D97-AF65-F5344CB8AC3E}">
        <p14:creationId xmlns:p14="http://schemas.microsoft.com/office/powerpoint/2010/main" val="222184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70055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36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ROUTING EXAMPLES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9766050"/>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853440">
                  <a:extLst>
                    <a:ext uri="{9D8B030D-6E8A-4147-A177-3AD203B41FA5}">
                      <a16:colId xmlns:a16="http://schemas.microsoft.com/office/drawing/2014/main" val="3167849772"/>
                    </a:ext>
                  </a:extLst>
                </a:gridCol>
                <a:gridCol w="822960">
                  <a:extLst>
                    <a:ext uri="{9D8B030D-6E8A-4147-A177-3AD203B41FA5}">
                      <a16:colId xmlns:a16="http://schemas.microsoft.com/office/drawing/2014/main" val="1965550751"/>
                    </a:ext>
                  </a:extLst>
                </a:gridCol>
                <a:gridCol w="1348740">
                  <a:extLst>
                    <a:ext uri="{9D8B030D-6E8A-4147-A177-3AD203B41FA5}">
                      <a16:colId xmlns:a16="http://schemas.microsoft.com/office/drawing/2014/main" val="2693074534"/>
                    </a:ext>
                  </a:extLst>
                </a:gridCol>
                <a:gridCol w="7490460">
                  <a:extLst>
                    <a:ext uri="{9D8B030D-6E8A-4147-A177-3AD203B41FA5}">
                      <a16:colId xmlns:a16="http://schemas.microsoft.com/office/drawing/2014/main" val="1537511292"/>
                    </a:ext>
                  </a:extLst>
                </a:gridCol>
              </a:tblGrid>
              <a:tr h="370840">
                <a:tc>
                  <a:txBody>
                    <a:bodyPr/>
                    <a:lstStyle/>
                    <a:p>
                      <a:r>
                        <a:rPr lang="en-US" dirty="0"/>
                        <a:t>Action</a:t>
                      </a:r>
                    </a:p>
                  </a:txBody>
                  <a:tcPr/>
                </a:tc>
                <a:tc>
                  <a:txBody>
                    <a:bodyPr/>
                    <a:lstStyle/>
                    <a:p>
                      <a:r>
                        <a:rPr lang="en-US" dirty="0"/>
                        <a:t>Atom</a:t>
                      </a:r>
                    </a:p>
                  </a:txBody>
                  <a:tcPr/>
                </a:tc>
                <a:tc>
                  <a:txBody>
                    <a:bodyPr/>
                    <a:lstStyle/>
                    <a:p>
                      <a:r>
                        <a:rPr lang="en-US" dirty="0"/>
                        <a:t>App</a:t>
                      </a:r>
                    </a:p>
                  </a:txBody>
                  <a:tcPr/>
                </a:tc>
                <a:tc>
                  <a:txBody>
                    <a:bodyPr/>
                    <a:lstStyle/>
                    <a:p>
                      <a:r>
                        <a:rPr lang="en-US" dirty="0"/>
                        <a:t>Description</a:t>
                      </a:r>
                    </a:p>
                  </a:txBody>
                  <a:tcPr/>
                </a:tc>
                <a:extLst>
                  <a:ext uri="{0D108BD9-81ED-4DB2-BD59-A6C34878D82A}">
                    <a16:rowId xmlns:a16="http://schemas.microsoft.com/office/drawing/2014/main" val="1934762067"/>
                  </a:ext>
                </a:extLst>
              </a:tr>
              <a:tr h="370840">
                <a:tc>
                  <a:txBody>
                    <a:bodyPr/>
                    <a:lstStyle/>
                    <a:p>
                      <a:r>
                        <a:rPr lang="en-US" dirty="0"/>
                        <a:t>T</a:t>
                      </a:r>
                    </a:p>
                  </a:txBody>
                  <a:tcPr/>
                </a:tc>
                <a:tc>
                  <a:txBody>
                    <a:bodyPr/>
                    <a:lstStyle/>
                    <a:p>
                      <a:r>
                        <a:rPr lang="en-US" dirty="0"/>
                        <a:t>ALL</a:t>
                      </a:r>
                    </a:p>
                  </a:txBody>
                  <a:tcPr/>
                </a:tc>
                <a:tc>
                  <a:txBody>
                    <a:bodyPr/>
                    <a:lstStyle/>
                    <a:p>
                      <a:r>
                        <a:rPr lang="en-US" dirty="0"/>
                        <a:t>ALL</a:t>
                      </a:r>
                    </a:p>
                  </a:txBody>
                  <a:tcPr/>
                </a:tc>
                <a:tc>
                  <a:txBody>
                    <a:bodyPr/>
                    <a:lstStyle/>
                    <a:p>
                      <a:r>
                        <a:rPr lang="en-US" dirty="0"/>
                        <a:t>Broadcast message to all applications on all atoms which can receive Action T</a:t>
                      </a:r>
                    </a:p>
                  </a:txBody>
                  <a:tcPr/>
                </a:tc>
                <a:extLst>
                  <a:ext uri="{0D108BD9-81ED-4DB2-BD59-A6C34878D82A}">
                    <a16:rowId xmlns:a16="http://schemas.microsoft.com/office/drawing/2014/main" val="3316989246"/>
                  </a:ext>
                </a:extLst>
              </a:tr>
              <a:tr h="370840">
                <a:tc>
                  <a:txBody>
                    <a:bodyPr/>
                    <a:lstStyle/>
                    <a:p>
                      <a:r>
                        <a:rPr lang="en-US" dirty="0"/>
                        <a:t>T</a:t>
                      </a:r>
                    </a:p>
                  </a:txBody>
                  <a:tcPr/>
                </a:tc>
                <a:tc>
                  <a:txBody>
                    <a:bodyPr/>
                    <a:lstStyle/>
                    <a:p>
                      <a:r>
                        <a:rPr lang="en-US" dirty="0"/>
                        <a:t>ANY</a:t>
                      </a:r>
                    </a:p>
                  </a:txBody>
                  <a:tcPr/>
                </a:tc>
                <a:tc>
                  <a:txBody>
                    <a:bodyPr/>
                    <a:lstStyle/>
                    <a:p>
                      <a:r>
                        <a:rPr lang="en-US" dirty="0"/>
                        <a:t>ONE(id)</a:t>
                      </a:r>
                    </a:p>
                  </a:txBody>
                  <a:tcPr/>
                </a:tc>
                <a:tc>
                  <a:txBody>
                    <a:bodyPr/>
                    <a:lstStyle/>
                    <a:p>
                      <a:r>
                        <a:rPr lang="en-US" dirty="0"/>
                        <a:t>Routes a Message to an unspecified instance of the Application</a:t>
                      </a:r>
                    </a:p>
                  </a:txBody>
                  <a:tcPr/>
                </a:tc>
                <a:extLst>
                  <a:ext uri="{0D108BD9-81ED-4DB2-BD59-A6C34878D82A}">
                    <a16:rowId xmlns:a16="http://schemas.microsoft.com/office/drawing/2014/main" val="2155553011"/>
                  </a:ext>
                </a:extLst>
              </a:tr>
              <a:tr h="370840">
                <a:tc>
                  <a:txBody>
                    <a:bodyPr/>
                    <a:lstStyle/>
                    <a:p>
                      <a:r>
                        <a:rPr lang="en-US" dirty="0"/>
                        <a:t>T</a:t>
                      </a:r>
                    </a:p>
                  </a:txBody>
                  <a:tcPr/>
                </a:tc>
                <a:tc>
                  <a:txBody>
                    <a:bodyPr/>
                    <a:lstStyle/>
                    <a:p>
                      <a:r>
                        <a:rPr lang="en-US" dirty="0"/>
                        <a:t>ALL</a:t>
                      </a:r>
                    </a:p>
                  </a:txBody>
                  <a:tcPr/>
                </a:tc>
                <a:tc>
                  <a:txBody>
                    <a:bodyPr/>
                    <a:lstStyle/>
                    <a:p>
                      <a:r>
                        <a:rPr lang="en-US" dirty="0"/>
                        <a:t>ONE(id)</a:t>
                      </a:r>
                    </a:p>
                  </a:txBody>
                  <a:tcPr/>
                </a:tc>
                <a:tc>
                  <a:txBody>
                    <a:bodyPr/>
                    <a:lstStyle/>
                    <a:p>
                      <a:r>
                        <a:rPr lang="en-US" dirty="0"/>
                        <a:t>Routes a Message to all instances of the Application</a:t>
                      </a:r>
                    </a:p>
                  </a:txBody>
                  <a:tcPr/>
                </a:tc>
                <a:extLst>
                  <a:ext uri="{0D108BD9-81ED-4DB2-BD59-A6C34878D82A}">
                    <a16:rowId xmlns:a16="http://schemas.microsoft.com/office/drawing/2014/main" val="896905310"/>
                  </a:ext>
                </a:extLst>
              </a:tr>
              <a:tr h="370840">
                <a:tc>
                  <a:txBody>
                    <a:bodyPr/>
                    <a:lstStyle/>
                    <a:p>
                      <a:r>
                        <a:rPr lang="en-US" dirty="0"/>
                        <a:t>T</a:t>
                      </a:r>
                    </a:p>
                  </a:txBody>
                  <a:tcPr/>
                </a:tc>
                <a:tc>
                  <a:txBody>
                    <a:bodyPr/>
                    <a:lstStyle/>
                    <a:p>
                      <a:r>
                        <a:rPr lang="en-US" dirty="0"/>
                        <a:t>ANY</a:t>
                      </a:r>
                    </a:p>
                  </a:txBody>
                  <a:tcPr/>
                </a:tc>
                <a:tc>
                  <a:txBody>
                    <a:bodyPr/>
                    <a:lstStyle/>
                    <a:p>
                      <a:r>
                        <a:rPr lang="en-US" dirty="0"/>
                        <a:t>SOME(ids)</a:t>
                      </a:r>
                    </a:p>
                  </a:txBody>
                  <a:tcPr/>
                </a:tc>
                <a:tc>
                  <a:txBody>
                    <a:bodyPr/>
                    <a:lstStyle/>
                    <a:p>
                      <a:r>
                        <a:rPr lang="en-US" dirty="0"/>
                        <a:t>Routes a Message to an unspecified instance of each application</a:t>
                      </a:r>
                    </a:p>
                  </a:txBody>
                  <a:tcPr/>
                </a:tc>
                <a:extLst>
                  <a:ext uri="{0D108BD9-81ED-4DB2-BD59-A6C34878D82A}">
                    <a16:rowId xmlns:a16="http://schemas.microsoft.com/office/drawing/2014/main" val="3890826467"/>
                  </a:ext>
                </a:extLst>
              </a:tr>
            </a:tbl>
          </a:graphicData>
        </a:graphic>
      </p:graphicFrame>
    </p:spTree>
    <p:extLst>
      <p:ext uri="{BB962C8B-B14F-4D97-AF65-F5344CB8AC3E}">
        <p14:creationId xmlns:p14="http://schemas.microsoft.com/office/powerpoint/2010/main" val="3175234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76550" y="48888"/>
            <a:ext cx="6438900" cy="6760226"/>
          </a:xfrm>
        </p:spPr>
      </p:pic>
    </p:spTree>
    <p:extLst>
      <p:ext uri="{BB962C8B-B14F-4D97-AF65-F5344CB8AC3E}">
        <p14:creationId xmlns:p14="http://schemas.microsoft.com/office/powerpoint/2010/main" val="4274279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7515" y="999331"/>
            <a:ext cx="11616970" cy="4859338"/>
          </a:xfrm>
        </p:spPr>
      </p:pic>
    </p:spTree>
    <p:extLst>
      <p:ext uri="{BB962C8B-B14F-4D97-AF65-F5344CB8AC3E}">
        <p14:creationId xmlns:p14="http://schemas.microsoft.com/office/powerpoint/2010/main" val="321130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pPr marL="0" indent="0">
              <a:buNone/>
            </a:pPr>
            <a:r>
              <a:rPr lang="en-US" b="1" dirty="0"/>
              <a:t>Motivated by</a:t>
            </a:r>
          </a:p>
          <a:p>
            <a:pPr lvl="1"/>
            <a:r>
              <a:rPr lang="en-US" dirty="0"/>
              <a:t>Incompatible Smart Devices</a:t>
            </a:r>
          </a:p>
          <a:p>
            <a:pPr marL="0" indent="0">
              <a:buNone/>
            </a:pPr>
            <a:r>
              <a:rPr lang="en-US" b="1" dirty="0"/>
              <a:t>Platform Handles</a:t>
            </a:r>
          </a:p>
          <a:p>
            <a:pPr lvl="1"/>
            <a:r>
              <a:rPr lang="en-US" dirty="0"/>
              <a:t>Networking</a:t>
            </a:r>
          </a:p>
          <a:p>
            <a:pPr lvl="1"/>
            <a:r>
              <a:rPr lang="en-US" dirty="0"/>
              <a:t>Security</a:t>
            </a:r>
          </a:p>
          <a:p>
            <a:pPr lvl="1"/>
            <a:r>
              <a:rPr lang="en-US" dirty="0"/>
              <a:t>Discovery</a:t>
            </a:r>
            <a:endParaRPr lang="en-US" b="1" dirty="0"/>
          </a:p>
          <a:p>
            <a:pPr marL="0" indent="0">
              <a:buNone/>
            </a:pPr>
            <a:r>
              <a:rPr lang="en-US" b="1" dirty="0"/>
              <a:t>End User</a:t>
            </a:r>
          </a:p>
          <a:p>
            <a:pPr lvl="1"/>
            <a:r>
              <a:rPr lang="en-US" dirty="0"/>
              <a:t>Enthusiasts</a:t>
            </a:r>
          </a:p>
          <a:p>
            <a:pPr lvl="1"/>
            <a:r>
              <a:rPr lang="en-US" dirty="0"/>
              <a:t>3</a:t>
            </a:r>
            <a:r>
              <a:rPr lang="en-US" baseline="30000" dirty="0"/>
              <a:t>rd</a:t>
            </a:r>
            <a:r>
              <a:rPr lang="en-US" dirty="0"/>
              <a:t> Party Developers</a:t>
            </a:r>
            <a:endParaRPr lang="en-US" b="1" dirty="0"/>
          </a:p>
        </p:txBody>
      </p:sp>
    </p:spTree>
    <p:extLst>
      <p:ext uri="{BB962C8B-B14F-4D97-AF65-F5344CB8AC3E}">
        <p14:creationId xmlns:p14="http://schemas.microsoft.com/office/powerpoint/2010/main" val="90891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Concept</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3108955"/>
            <a:ext cx="10515600" cy="1784677"/>
          </a:xfrm>
        </p:spPr>
      </p:pic>
    </p:spTree>
    <p:extLst>
      <p:ext uri="{BB962C8B-B14F-4D97-AF65-F5344CB8AC3E}">
        <p14:creationId xmlns:p14="http://schemas.microsoft.com/office/powerpoint/2010/main" val="62164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Survey</a:t>
            </a:r>
          </a:p>
        </p:txBody>
      </p:sp>
      <p:sp>
        <p:nvSpPr>
          <p:cNvPr id="3" name="Content Placeholder 2"/>
          <p:cNvSpPr>
            <a:spLocks noGrp="1"/>
          </p:cNvSpPr>
          <p:nvPr>
            <p:ph idx="1"/>
          </p:nvPr>
        </p:nvSpPr>
        <p:spPr/>
        <p:txBody>
          <a:bodyPr/>
          <a:lstStyle/>
          <a:p>
            <a:pPr marL="0" indent="0" fontAlgn="base">
              <a:buNone/>
            </a:pPr>
            <a:r>
              <a:rPr lang="en-US" b="1" dirty="0"/>
              <a:t>Alexa </a:t>
            </a:r>
          </a:p>
          <a:p>
            <a:pPr lvl="1" fontAlgn="base"/>
            <a:r>
              <a:rPr lang="en-US" dirty="0"/>
              <a:t>Voice Control </a:t>
            </a:r>
            <a:r>
              <a:rPr lang="en-US" dirty="0" err="1"/>
              <a:t>IoT</a:t>
            </a:r>
            <a:r>
              <a:rPr lang="en-US" dirty="0"/>
              <a:t> Via Skill API</a:t>
            </a:r>
          </a:p>
          <a:p>
            <a:pPr marL="0" indent="0" fontAlgn="base">
              <a:buNone/>
            </a:pPr>
            <a:r>
              <a:rPr lang="en-US" b="1" dirty="0" err="1"/>
              <a:t>Zigbee</a:t>
            </a:r>
            <a:r>
              <a:rPr lang="en-US" b="1" dirty="0"/>
              <a:t> + BLE Mesh</a:t>
            </a:r>
          </a:p>
          <a:p>
            <a:pPr lvl="1" fontAlgn="base"/>
            <a:r>
              <a:rPr lang="en-US" dirty="0"/>
              <a:t>Low Level Network Protocol</a:t>
            </a:r>
          </a:p>
          <a:p>
            <a:pPr marL="0" indent="0" fontAlgn="base">
              <a:buNone/>
            </a:pPr>
            <a:r>
              <a:rPr lang="en-US" b="1" dirty="0"/>
              <a:t>Google Home</a:t>
            </a:r>
          </a:p>
          <a:p>
            <a:pPr lvl="1"/>
            <a:r>
              <a:rPr lang="en-US" dirty="0"/>
              <a:t>Google Product Integration</a:t>
            </a:r>
          </a:p>
        </p:txBody>
      </p:sp>
    </p:spTree>
    <p:extLst>
      <p:ext uri="{BB962C8B-B14F-4D97-AF65-F5344CB8AC3E}">
        <p14:creationId xmlns:p14="http://schemas.microsoft.com/office/powerpoint/2010/main" val="113768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Deliverables</a:t>
            </a:r>
          </a:p>
        </p:txBody>
      </p:sp>
      <p:sp>
        <p:nvSpPr>
          <p:cNvPr id="3" name="Content Placeholder 2"/>
          <p:cNvSpPr>
            <a:spLocks noGrp="1"/>
          </p:cNvSpPr>
          <p:nvPr>
            <p:ph idx="1"/>
          </p:nvPr>
        </p:nvSpPr>
        <p:spPr/>
        <p:txBody>
          <a:bodyPr/>
          <a:lstStyle/>
          <a:p>
            <a:pPr marL="0" indent="0" fontAlgn="base">
              <a:buNone/>
            </a:pPr>
            <a:r>
              <a:rPr lang="en-US" b="1" dirty="0"/>
              <a:t>Runtime Binary</a:t>
            </a:r>
          </a:p>
          <a:p>
            <a:pPr marL="0" indent="0" fontAlgn="base">
              <a:buNone/>
            </a:pPr>
            <a:r>
              <a:rPr lang="en-US" b="1" dirty="0"/>
              <a:t>Stable API with Documentation</a:t>
            </a:r>
          </a:p>
          <a:p>
            <a:pPr marL="0" indent="0" fontAlgn="base">
              <a:buNone/>
            </a:pPr>
            <a:r>
              <a:rPr lang="en-US" b="1" dirty="0"/>
              <a:t>Application Creation Tools</a:t>
            </a:r>
          </a:p>
          <a:p>
            <a:pPr marL="0" indent="0" fontAlgn="base">
              <a:buNone/>
            </a:pPr>
            <a:r>
              <a:rPr lang="en-US" b="1" dirty="0"/>
              <a:t>Atom &amp; System Configuration Tools</a:t>
            </a:r>
          </a:p>
          <a:p>
            <a:pPr marL="0" indent="0" fontAlgn="base">
              <a:buNone/>
            </a:pPr>
            <a:r>
              <a:rPr lang="en-US" b="1" dirty="0"/>
              <a:t>Operation Manual</a:t>
            </a:r>
          </a:p>
        </p:txBody>
      </p:sp>
    </p:spTree>
    <p:extLst>
      <p:ext uri="{BB962C8B-B14F-4D97-AF65-F5344CB8AC3E}">
        <p14:creationId xmlns:p14="http://schemas.microsoft.com/office/powerpoint/2010/main" val="342704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System Diagram</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94740" y="1825625"/>
            <a:ext cx="10402519" cy="4351338"/>
          </a:xfrm>
        </p:spPr>
      </p:pic>
    </p:spTree>
    <p:extLst>
      <p:ext uri="{BB962C8B-B14F-4D97-AF65-F5344CB8AC3E}">
        <p14:creationId xmlns:p14="http://schemas.microsoft.com/office/powerpoint/2010/main" val="4434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Messages </a:t>
            </a:r>
          </a:p>
        </p:txBody>
      </p:sp>
      <p:sp>
        <p:nvSpPr>
          <p:cNvPr id="3" name="Content Placeholder 2"/>
          <p:cNvSpPr>
            <a:spLocks noGrp="1"/>
          </p:cNvSpPr>
          <p:nvPr>
            <p:ph idx="1"/>
          </p:nvPr>
        </p:nvSpPr>
        <p:spPr/>
        <p:txBody>
          <a:bodyPr>
            <a:normAutofit/>
          </a:bodyPr>
          <a:lstStyle/>
          <a:p>
            <a:pPr marL="0" indent="0">
              <a:buNone/>
            </a:pPr>
            <a:r>
              <a:rPr lang="en-US" b="1" dirty="0"/>
              <a:t>Routing</a:t>
            </a:r>
          </a:p>
          <a:p>
            <a:pPr marL="0" indent="0">
              <a:buNone/>
            </a:pPr>
            <a:r>
              <a:rPr lang="en-US" b="1" dirty="0"/>
              <a:t>Action</a:t>
            </a:r>
          </a:p>
          <a:p>
            <a:pPr marL="0" indent="0">
              <a:buNone/>
            </a:pPr>
            <a:r>
              <a:rPr lang="en-US" b="1" dirty="0"/>
              <a:t>Payload</a:t>
            </a:r>
          </a:p>
          <a:p>
            <a:pPr marL="0" indent="0">
              <a:buNone/>
            </a:pPr>
            <a:r>
              <a:rPr lang="en-US" b="1" dirty="0"/>
              <a:t>Stream (Optional)</a:t>
            </a:r>
          </a:p>
        </p:txBody>
      </p:sp>
    </p:spTree>
    <p:extLst>
      <p:ext uri="{BB962C8B-B14F-4D97-AF65-F5344CB8AC3E}">
        <p14:creationId xmlns:p14="http://schemas.microsoft.com/office/powerpoint/2010/main" val="1009460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 Routing</a:t>
            </a:r>
          </a:p>
        </p:txBody>
      </p:sp>
      <p:sp>
        <p:nvSpPr>
          <p:cNvPr id="3" name="Content Placeholder 2"/>
          <p:cNvSpPr>
            <a:spLocks noGrp="1"/>
          </p:cNvSpPr>
          <p:nvPr>
            <p:ph idx="1"/>
          </p:nvPr>
        </p:nvSpPr>
        <p:spPr/>
        <p:txBody>
          <a:bodyPr>
            <a:normAutofit/>
          </a:bodyPr>
          <a:lstStyle/>
          <a:p>
            <a:pPr marL="0" lvl="0" indent="0">
              <a:buNone/>
            </a:pPr>
            <a:r>
              <a:rPr lang="en-US" b="1" dirty="0"/>
              <a:t>Messages Routing Criteria</a:t>
            </a:r>
          </a:p>
          <a:p>
            <a:pPr lvl="1"/>
            <a:r>
              <a:rPr lang="en-US" dirty="0"/>
              <a:t>Action Protocol </a:t>
            </a:r>
          </a:p>
          <a:p>
            <a:pPr lvl="1"/>
            <a:r>
              <a:rPr lang="en-US" dirty="0"/>
              <a:t>Application ID Filter </a:t>
            </a:r>
          </a:p>
          <a:p>
            <a:pPr lvl="1"/>
            <a:r>
              <a:rPr lang="en-US" dirty="0"/>
              <a:t>Atom ID Filter</a:t>
            </a:r>
          </a:p>
          <a:p>
            <a:pPr marL="0" indent="0">
              <a:buNone/>
            </a:pPr>
            <a:r>
              <a:rPr lang="en-US" b="1" dirty="0"/>
              <a:t>Filters</a:t>
            </a:r>
          </a:p>
          <a:p>
            <a:pPr lvl="1"/>
            <a:r>
              <a:rPr lang="en-US" dirty="0"/>
              <a:t>Implicit – All, Any</a:t>
            </a:r>
          </a:p>
          <a:p>
            <a:pPr lvl="1"/>
            <a:r>
              <a:rPr lang="en-US" dirty="0"/>
              <a:t>Explicit – Some, One</a:t>
            </a:r>
          </a:p>
          <a:p>
            <a:pPr marL="0" indent="0">
              <a:buNone/>
            </a:pPr>
            <a:r>
              <a:rPr lang="en-US" b="1" dirty="0"/>
              <a:t>Encryption &amp; Handshaking</a:t>
            </a:r>
          </a:p>
          <a:p>
            <a:pPr marL="0" indent="0">
              <a:buNone/>
            </a:pPr>
            <a:r>
              <a:rPr lang="en-US" b="1" dirty="0"/>
              <a:t>Error Notification</a:t>
            </a:r>
          </a:p>
        </p:txBody>
      </p:sp>
    </p:spTree>
    <p:extLst>
      <p:ext uri="{BB962C8B-B14F-4D97-AF65-F5344CB8AC3E}">
        <p14:creationId xmlns:p14="http://schemas.microsoft.com/office/powerpoint/2010/main" val="3347588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1117</Words>
  <Application>Microsoft Office PowerPoint</Application>
  <PresentationFormat>Widescreen</PresentationFormat>
  <Paragraphs>267</Paragraphs>
  <Slides>26</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Project Molecule MAY1739</vt:lpstr>
      <vt:lpstr>Project Molecule</vt:lpstr>
      <vt:lpstr>Purpose</vt:lpstr>
      <vt:lpstr>System Concept</vt:lpstr>
      <vt:lpstr>Market Survey</vt:lpstr>
      <vt:lpstr>Deliverables</vt:lpstr>
      <vt:lpstr>Specification – System Diagram</vt:lpstr>
      <vt:lpstr>Specification – Messages </vt:lpstr>
      <vt:lpstr>Specification – Routing</vt:lpstr>
      <vt:lpstr>Specification – Actions</vt:lpstr>
      <vt:lpstr>Specification – Permissions </vt:lpstr>
      <vt:lpstr>Specification – Non-Functional Requirements</vt:lpstr>
      <vt:lpstr>Design – Routing</vt:lpstr>
      <vt:lpstr>Design – Action Handlers </vt:lpstr>
      <vt:lpstr>System Startup</vt:lpstr>
      <vt:lpstr>Testing</vt:lpstr>
      <vt:lpstr>Testing – Non Functional Requirements</vt:lpstr>
      <vt:lpstr>Feedback – Developer Tools</vt:lpstr>
      <vt:lpstr>Design Decisions and Obstacles</vt:lpstr>
      <vt:lpstr>Investment</vt:lpstr>
      <vt:lpstr>Next Steps</vt:lpstr>
      <vt:lpstr>Q&amp;A</vt:lpstr>
      <vt:lpstr>PowerPoint Presentation</vt:lpstr>
      <vt:lpstr>ROUTING EXAMPLES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Molecule MAY1739</dc:title>
  <dc:creator>Ryan Wade</dc:creator>
  <cp:lastModifiedBy>Wade, Ryan E</cp:lastModifiedBy>
  <cp:revision>53</cp:revision>
  <dcterms:modified xsi:type="dcterms:W3CDTF">2017-04-28T19:54:14Z</dcterms:modified>
</cp:coreProperties>
</file>